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4" r:id="rId2"/>
    <p:sldId id="266" r:id="rId3"/>
    <p:sldId id="257" r:id="rId4"/>
    <p:sldId id="260" r:id="rId5"/>
    <p:sldId id="269" r:id="rId6"/>
    <p:sldId id="285" r:id="rId7"/>
    <p:sldId id="273" r:id="rId8"/>
    <p:sldId id="274" r:id="rId9"/>
    <p:sldId id="286" r:id="rId10"/>
    <p:sldId id="291" r:id="rId11"/>
    <p:sldId id="300" r:id="rId12"/>
    <p:sldId id="302" r:id="rId13"/>
    <p:sldId id="304" r:id="rId14"/>
    <p:sldId id="306" r:id="rId15"/>
    <p:sldId id="307" r:id="rId16"/>
    <p:sldId id="308" r:id="rId17"/>
    <p:sldId id="316" r:id="rId18"/>
    <p:sldId id="295" r:id="rId19"/>
    <p:sldId id="310" r:id="rId20"/>
    <p:sldId id="311" r:id="rId21"/>
    <p:sldId id="319" r:id="rId22"/>
    <p:sldId id="320" r:id="rId23"/>
    <p:sldId id="321" r:id="rId24"/>
    <p:sldId id="328" r:id="rId25"/>
    <p:sldId id="323" r:id="rId26"/>
    <p:sldId id="324" r:id="rId27"/>
    <p:sldId id="325" r:id="rId28"/>
    <p:sldId id="326" r:id="rId29"/>
    <p:sldId id="327" r:id="rId30"/>
    <p:sldId id="322" r:id="rId31"/>
    <p:sldId id="296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100" autoAdjust="0"/>
  </p:normalViewPr>
  <p:slideViewPr>
    <p:cSldViewPr snapToGrid="0">
      <p:cViewPr>
        <p:scale>
          <a:sx n="60" d="100"/>
          <a:sy n="60" d="100"/>
        </p:scale>
        <p:origin x="105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3EC48-BF87-4E77-B6C0-F0B574066D1C}" type="datetimeFigureOut">
              <a:rPr lang="es-ES" smtClean="0"/>
              <a:t>27/04/2017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83BD-3EED-4FAF-86B0-381B2BEA0F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20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3.23, 24, 28 y 29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transition probability matrix and the expected reward vector for policy all possible deterministic policies (3.42 y 3.43)</a:t>
            </a:r>
            <a:endParaRPr lang="es-ES" baseline="0" dirty="0"/>
          </a:p>
          <a:p>
            <a:r>
              <a:rPr lang="es-ES" baseline="0" dirty="0"/>
              <a:t>La óptima sigue una </a:t>
            </a:r>
            <a:r>
              <a:rPr lang="es-ES" baseline="0" dirty="0" err="1"/>
              <a:t>greedy</a:t>
            </a:r>
            <a:r>
              <a:rPr lang="es-ES" baseline="0" dirty="0"/>
              <a:t> </a:t>
            </a:r>
            <a:r>
              <a:rPr lang="es-ES" baseline="0" dirty="0" err="1"/>
              <a:t>policy</a:t>
            </a:r>
            <a:r>
              <a:rPr lang="es-ES" baseline="0" dirty="0"/>
              <a:t> (3.56)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b="1" dirty="0"/>
              <a:t>Lío con la notación!!</a:t>
            </a:r>
          </a:p>
          <a:p>
            <a:endParaRPr lang="es-ES" sz="2000" b="1" dirty="0"/>
          </a:p>
          <a:p>
            <a:r>
              <a:rPr lang="es-ES" dirty="0"/>
              <a:t>A </a:t>
            </a:r>
            <a:r>
              <a:rPr lang="es-ES" dirty="0" err="1"/>
              <a:t>shorthand</a:t>
            </a:r>
            <a:r>
              <a:rPr lang="es-ES" dirty="0"/>
              <a:t> </a:t>
            </a:r>
            <a:r>
              <a:rPr lang="es-ES" dirty="0" err="1"/>
              <a:t>notation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notación taquigráfica</a:t>
            </a:r>
          </a:p>
          <a:p>
            <a:r>
              <a:rPr lang="es-ES" dirty="0" err="1"/>
              <a:t>Mapping</a:t>
            </a:r>
            <a:r>
              <a:rPr lang="es-ES" dirty="0"/>
              <a:t> que transforma la función de v a S en una función de Tv a S (FUNCIONAL)</a:t>
            </a:r>
          </a:p>
          <a:p>
            <a:r>
              <a:rPr lang="es-ES" dirty="0"/>
              <a:t>Aplicando el operador de </a:t>
            </a:r>
            <a:r>
              <a:rPr lang="es-ES" dirty="0" err="1"/>
              <a:t>bellman</a:t>
            </a:r>
            <a:r>
              <a:rPr lang="es-ES" dirty="0"/>
              <a:t> N veces convergemos</a:t>
            </a:r>
            <a:r>
              <a:rPr lang="es-ES" baseline="0" dirty="0"/>
              <a:t> a v óptima (</a:t>
            </a:r>
            <a:r>
              <a:rPr lang="es-ES" baseline="0" dirty="0" err="1"/>
              <a:t>dynamic</a:t>
            </a:r>
            <a:r>
              <a:rPr lang="es-ES" baseline="0" dirty="0"/>
              <a:t> </a:t>
            </a:r>
            <a:r>
              <a:rPr lang="es-ES" baseline="0" dirty="0" err="1"/>
              <a:t>programm</a:t>
            </a:r>
            <a:r>
              <a:rPr lang="es-ES" baseline="0" dirty="0"/>
              <a:t>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10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366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38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diagram</a:t>
            </a:r>
            <a:r>
              <a:rPr lang="es-ES" baseline="0" dirty="0"/>
              <a:t> muestra las </a:t>
            </a:r>
            <a:r>
              <a:rPr lang="es-ES" baseline="0" dirty="0" err="1"/>
              <a:t>transition</a:t>
            </a:r>
            <a:r>
              <a:rPr lang="es-ES" baseline="0" dirty="0"/>
              <a:t> </a:t>
            </a:r>
            <a:r>
              <a:rPr lang="es-ES" baseline="0" dirty="0" err="1"/>
              <a:t>probabilities</a:t>
            </a:r>
            <a:r>
              <a:rPr lang="es-ES" baseline="0" dirty="0"/>
              <a:t> </a:t>
            </a:r>
            <a:r>
              <a:rPr lang="es-ES" baseline="0" dirty="0" err="1"/>
              <a:t>corresponding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controls</a:t>
            </a:r>
            <a:r>
              <a:rPr lang="es-ES" baseline="0" dirty="0"/>
              <a:t> u1 and u2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220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46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búcle</a:t>
            </a:r>
            <a:r>
              <a:rPr lang="es-ES" dirty="0"/>
              <a:t> de la v sería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y el de la d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improvement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397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nuevas ecuaciones de punto fijo con la aproximación de funciones podrían no tener solución porque el lado derecho no cae en el </a:t>
            </a:r>
            <a:r>
              <a:rPr lang="es-ES" dirty="0" err="1"/>
              <a:t>range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 de</a:t>
            </a:r>
            <a:r>
              <a:rPr lang="es-ES" baseline="0" dirty="0"/>
              <a:t> la matriz de </a:t>
            </a:r>
            <a:r>
              <a:rPr lang="es-ES" baseline="0" dirty="0" err="1"/>
              <a:t>basis</a:t>
            </a:r>
            <a:r>
              <a:rPr lang="es-ES" baseline="0" dirty="0"/>
              <a:t> </a:t>
            </a:r>
            <a:r>
              <a:rPr lang="es-ES" baseline="0" dirty="0" err="1"/>
              <a:t>functions</a:t>
            </a:r>
            <a:r>
              <a:rPr lang="es-ES" baseline="0" dirty="0"/>
              <a:t>/</a:t>
            </a:r>
            <a:r>
              <a:rPr lang="es-ES" baseline="0" dirty="0" err="1"/>
              <a:t>features</a:t>
            </a:r>
            <a:r>
              <a:rPr lang="es-ES" baseline="0" dirty="0"/>
              <a:t>. Por ello, será necesario proyectar dicho lado derecho en el </a:t>
            </a:r>
            <a:r>
              <a:rPr lang="es-ES" baseline="0" dirty="0" err="1"/>
              <a:t>range</a:t>
            </a:r>
            <a:r>
              <a:rPr lang="es-ES" baseline="0" dirty="0"/>
              <a:t> </a:t>
            </a:r>
            <a:r>
              <a:rPr lang="es-ES" baseline="0" dirty="0" err="1"/>
              <a:t>space</a:t>
            </a:r>
            <a:r>
              <a:rPr lang="es-ES" baseline="0" dirty="0"/>
              <a:t> de la matriz de </a:t>
            </a:r>
            <a:r>
              <a:rPr lang="es-ES" baseline="0" dirty="0" err="1"/>
              <a:t>features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D: matriz diagonal con la </a:t>
            </a:r>
            <a:r>
              <a:rPr lang="es-ES" baseline="0" dirty="0" err="1"/>
              <a:t>limiting</a:t>
            </a:r>
            <a:r>
              <a:rPr lang="es-ES" baseline="0" dirty="0"/>
              <a:t> </a:t>
            </a:r>
            <a:r>
              <a:rPr lang="es-ES" baseline="0" dirty="0" err="1"/>
              <a:t>stationary</a:t>
            </a:r>
            <a:r>
              <a:rPr lang="es-ES" baseline="0" dirty="0"/>
              <a:t> </a:t>
            </a:r>
            <a:r>
              <a:rPr lang="es-ES" baseline="0" dirty="0" err="1"/>
              <a:t>state</a:t>
            </a:r>
            <a:r>
              <a:rPr lang="es-ES" baseline="0" dirty="0"/>
              <a:t> </a:t>
            </a:r>
            <a:r>
              <a:rPr lang="es-ES" baseline="0" dirty="0" err="1"/>
              <a:t>visitation</a:t>
            </a:r>
            <a:r>
              <a:rPr lang="es-ES" baseline="0" dirty="0"/>
              <a:t> </a:t>
            </a:r>
            <a:r>
              <a:rPr lang="es-ES" baseline="0" dirty="0" err="1"/>
              <a:t>distribution</a:t>
            </a:r>
            <a:r>
              <a:rPr lang="es-ES" baseline="0" dirty="0"/>
              <a:t> asociada a los estados de la cadena de </a:t>
            </a:r>
            <a:r>
              <a:rPr lang="es-ES" baseline="0" dirty="0" err="1"/>
              <a:t>markov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640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311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670E-CC9B-4A64-A5F1-B205CDD15BA2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51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CAD8-BB48-40E3-AA15-7640D3B67ACB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40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52B-55C9-4302-A9EC-A212739E0065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40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6787-E518-4445-8662-79251F01D449}" type="datetime1">
              <a:rPr lang="es-ES" smtClean="0"/>
              <a:t>27/04/2017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347583" y="6520126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8200" y="115728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1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FC71E-5CEE-46F8-8F6A-81FD23871AB4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95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B02A-73AB-4E12-98EF-1F89406BC870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02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64D3-11E0-4486-B61B-94B674F29B05}" type="datetime1">
              <a:rPr lang="es-ES" smtClean="0"/>
              <a:t>27/04/2017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587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B25E-82CB-4744-8DAF-B1947286A7DA}" type="datetime1">
              <a:rPr lang="es-ES" smtClean="0"/>
              <a:t>27/04/2017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44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27E2-92B6-4DAB-A24F-514F3641C32F}" type="datetime1">
              <a:rPr lang="es-ES" smtClean="0"/>
              <a:t>27/04/2017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45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56DD-A108-4A54-8F77-0DDC2039FCD3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87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6D24-2414-4CCD-B625-B87ABA6FCD9D}" type="datetime1">
              <a:rPr lang="es-ES" smtClean="0"/>
              <a:t>27/04/2017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2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04A1D-381A-4348-90E7-88CCBF0FB855}" type="datetime1">
              <a:rPr lang="es-ES" smtClean="0"/>
              <a:t>27/04/2017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56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2.png"/><Relationship Id="rId5" Type="http://schemas.openxmlformats.org/officeDocument/2006/relationships/image" Target="../media/image72.png"/><Relationship Id="rId10" Type="http://schemas.openxmlformats.org/officeDocument/2006/relationships/image" Target="../media/image81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8.png"/><Relationship Id="rId5" Type="http://schemas.openxmlformats.org/officeDocument/2006/relationships/image" Target="../media/image13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pPr lvl="1"/>
            <a:r>
              <a:rPr lang="es-ES" dirty="0" err="1"/>
              <a:t>Theoretical</a:t>
            </a:r>
            <a:r>
              <a:rPr lang="es-ES" dirty="0"/>
              <a:t> </a:t>
            </a:r>
            <a:r>
              <a:rPr lang="es-ES" dirty="0" err="1"/>
              <a:t>basis</a:t>
            </a:r>
            <a:endParaRPr lang="es-ES" dirty="0"/>
          </a:p>
          <a:p>
            <a:pPr lvl="1"/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dirty="0" err="1"/>
              <a:t>Roadmap</a:t>
            </a:r>
            <a:r>
              <a:rPr lang="es-ES" dirty="0"/>
              <a:t>: </a:t>
            </a:r>
            <a:r>
              <a:rPr lang="es-ES" dirty="0" err="1"/>
              <a:t>where</a:t>
            </a:r>
            <a:r>
              <a:rPr lang="es-ES" dirty="0"/>
              <a:t> are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?</a:t>
            </a:r>
          </a:p>
          <a:p>
            <a:r>
              <a:rPr lang="es-ES" dirty="0"/>
              <a:t>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approximation</a:t>
            </a:r>
            <a:endParaRPr lang="es-ES" dirty="0"/>
          </a:p>
          <a:p>
            <a:pPr lvl="1"/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foundations</a:t>
            </a:r>
            <a:endParaRPr lang="es-ES" dirty="0"/>
          </a:p>
          <a:p>
            <a:pPr lvl="1"/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endParaRPr lang="es-ES" dirty="0"/>
          </a:p>
          <a:p>
            <a:pPr lvl="1"/>
            <a:r>
              <a:rPr lang="es-ES" dirty="0"/>
              <a:t>Mountain car 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(04/05/2017)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280535" y="6488668"/>
            <a:ext cx="363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DANIEL GARCÍA-OCAÑA HERNÁNDEZ</a:t>
            </a:r>
          </a:p>
        </p:txBody>
      </p:sp>
    </p:spTree>
    <p:extLst>
      <p:ext uri="{BB962C8B-B14F-4D97-AF65-F5344CB8AC3E}">
        <p14:creationId xmlns:p14="http://schemas.microsoft.com/office/powerpoint/2010/main" val="97107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Why</a:t>
            </a:r>
            <a:r>
              <a:rPr lang="es-ES" sz="4100" dirty="0"/>
              <a:t> </a:t>
            </a:r>
            <a:r>
              <a:rPr lang="es-ES" sz="4100" dirty="0" err="1"/>
              <a:t>using</a:t>
            </a:r>
            <a:r>
              <a:rPr lang="es-ES" sz="4100" dirty="0"/>
              <a:t> dual </a:t>
            </a:r>
            <a:r>
              <a:rPr lang="es-ES" sz="4100" dirty="0" err="1"/>
              <a:t>representation</a:t>
            </a:r>
            <a:r>
              <a:rPr lang="es-ES" sz="4100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5303520"/>
          </a:xfrm>
        </p:spPr>
        <p:txBody>
          <a:bodyPr>
            <a:normAutofit/>
          </a:bodyPr>
          <a:lstStyle/>
          <a:p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strong</a:t>
            </a:r>
            <a:r>
              <a:rPr lang="es-ES" sz="2000" dirty="0"/>
              <a:t> </a:t>
            </a:r>
            <a:r>
              <a:rPr lang="es-ES" sz="2000" dirty="0" err="1"/>
              <a:t>duality</a:t>
            </a:r>
            <a:r>
              <a:rPr lang="es-ES" sz="2000" dirty="0"/>
              <a:t> </a:t>
            </a:r>
            <a:r>
              <a:rPr lang="es-ES" sz="2000" dirty="0" err="1"/>
              <a:t>condition</a:t>
            </a:r>
            <a:r>
              <a:rPr lang="es-ES" sz="2000" dirty="0"/>
              <a:t>  and </a:t>
            </a:r>
            <a:r>
              <a:rPr lang="es-ES" sz="2000" dirty="0" err="1"/>
              <a:t>unrolling</a:t>
            </a:r>
            <a:r>
              <a:rPr lang="es-ES" sz="2000" dirty="0"/>
              <a:t> </a:t>
            </a:r>
            <a:r>
              <a:rPr lang="es-ES" sz="2000" dirty="0" err="1"/>
              <a:t>both</a:t>
            </a:r>
            <a:r>
              <a:rPr lang="es-ES" sz="2000" dirty="0"/>
              <a:t> </a:t>
            </a:r>
            <a:r>
              <a:rPr lang="es-ES" sz="2000" dirty="0" err="1"/>
              <a:t>sides</a:t>
            </a:r>
            <a:r>
              <a:rPr lang="es-ES" sz="2000" dirty="0"/>
              <a:t>, </a:t>
            </a:r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get</a:t>
            </a: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conclude that we can obtain the optimal policy from the optimal dual variable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 algn="ctr">
              <a:buNone/>
            </a:pPr>
            <a:endParaRPr lang="en-US" sz="2000" b="1" i="1" dirty="0"/>
          </a:p>
          <a:p>
            <a:endParaRPr lang="en-GB" sz="23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2076253"/>
            <a:ext cx="5524500" cy="619125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3033499" y="3640999"/>
            <a:ext cx="5824751" cy="2195447"/>
            <a:chOff x="2985165" y="3856357"/>
            <a:chExt cx="5824751" cy="2195447"/>
          </a:xfrm>
        </p:grpSpPr>
        <p:grpSp>
          <p:nvGrpSpPr>
            <p:cNvPr id="23" name="Grupo 22"/>
            <p:cNvGrpSpPr/>
            <p:nvPr/>
          </p:nvGrpSpPr>
          <p:grpSpPr>
            <a:xfrm>
              <a:off x="2985165" y="3856357"/>
              <a:ext cx="5824751" cy="2195447"/>
              <a:chOff x="3033499" y="3903260"/>
              <a:chExt cx="5824751" cy="2195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uadroTexto 18"/>
                  <p:cNvSpPr txBox="1"/>
                  <p:nvPr/>
                </p:nvSpPr>
                <p:spPr>
                  <a:xfrm>
                    <a:off x="3169976" y="4050247"/>
                    <a:ext cx="5390866" cy="6746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oMath>
                      </m:oMathPara>
                    </a14:m>
                    <a:endParaRPr lang="es-ES" dirty="0"/>
                  </a:p>
                </p:txBody>
              </p:sp>
            </mc:Choice>
            <mc:Fallback xmlns="">
              <p:sp>
                <p:nvSpPr>
                  <p:cNvPr id="19" name="CuadroTexto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9976" y="4050247"/>
                    <a:ext cx="5390866" cy="6746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CuadroTexto 20"/>
              <p:cNvSpPr txBox="1"/>
              <p:nvPr/>
            </p:nvSpPr>
            <p:spPr>
              <a:xfrm>
                <a:off x="3033499" y="5175377"/>
                <a:ext cx="56638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/>
                  <a:t>While the primal linear problem searches the optimal value, the dual formulation searches in the policy space</a:t>
                </a:r>
                <a:endParaRPr lang="en-GB" sz="1400" b="1" i="1" dirty="0"/>
              </a:p>
              <a:p>
                <a:endParaRPr lang="es-ES" dirty="0"/>
              </a:p>
            </p:txBody>
          </p:sp>
          <p:sp>
            <p:nvSpPr>
              <p:cNvPr id="22" name="Rectángulo 21"/>
              <p:cNvSpPr/>
              <p:nvPr/>
            </p:nvSpPr>
            <p:spPr>
              <a:xfrm>
                <a:off x="3033499" y="3903260"/>
                <a:ext cx="5824751" cy="20062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25" name="Conector recto 24"/>
            <p:cNvCxnSpPr/>
            <p:nvPr/>
          </p:nvCxnSpPr>
          <p:spPr>
            <a:xfrm>
              <a:off x="3249559" y="5104262"/>
              <a:ext cx="52444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211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r>
              <a:rPr lang="es-ES" sz="4100" dirty="0"/>
              <a:t> (cont.)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11</a:t>
            </a:fld>
            <a:endParaRPr lang="es-ES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obtain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primal and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iteration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43" y="4273813"/>
            <a:ext cx="4457700" cy="2428875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721494" y="3138488"/>
            <a:ext cx="5390866" cy="3038475"/>
            <a:chOff x="5721494" y="3138488"/>
            <a:chExt cx="5390866" cy="3038475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1446" y="3138488"/>
              <a:ext cx="742950" cy="3038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𝒜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nary>
                          </m:den>
                        </m:f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blipFill>
                  <a:blip r:embed="rId5"/>
                  <a:stretch>
                    <a:fillRect t="-26316" b="-114474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/>
            <p:cNvCxnSpPr/>
            <p:nvPr/>
          </p:nvCxnSpPr>
          <p:spPr>
            <a:xfrm>
              <a:off x="7017306" y="5156057"/>
              <a:ext cx="2678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ángulo 12"/>
          <p:cNvSpPr/>
          <p:nvPr/>
        </p:nvSpPr>
        <p:spPr>
          <a:xfrm>
            <a:off x="5508697" y="2936383"/>
            <a:ext cx="6057900" cy="3464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9721870" y="5551961"/>
            <a:ext cx="875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a1 = </a:t>
            </a:r>
            <a:r>
              <a:rPr lang="es-ES" sz="1400" dirty="0" err="1"/>
              <a:t>right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0568923" y="5544481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a2 = </a:t>
            </a:r>
            <a:r>
              <a:rPr lang="es-ES" sz="1400" dirty="0" err="1"/>
              <a:t>left</a:t>
            </a:r>
            <a:endParaRPr lang="es-ES" sz="1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137" y="3682116"/>
            <a:ext cx="1521110" cy="19512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1067296" y="2671966"/>
                <a:ext cx="3761577" cy="1055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96" y="2671966"/>
                <a:ext cx="3761577" cy="10551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ángulo 16"/>
          <p:cNvSpPr/>
          <p:nvPr/>
        </p:nvSpPr>
        <p:spPr>
          <a:xfrm>
            <a:off x="976686" y="2586907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/>
        </p:nvSpPr>
        <p:spPr>
          <a:xfrm>
            <a:off x="3569918" y="3815964"/>
            <a:ext cx="137396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DUAL PROBLEM</a:t>
            </a:r>
          </a:p>
        </p:txBody>
      </p:sp>
      <p:sp>
        <p:nvSpPr>
          <p:cNvPr id="5" name="Cerrar llave 4"/>
          <p:cNvSpPr/>
          <p:nvPr/>
        </p:nvSpPr>
        <p:spPr>
          <a:xfrm>
            <a:off x="4943884" y="2422358"/>
            <a:ext cx="362459" cy="428033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248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strong</a:t>
            </a:r>
            <a:r>
              <a:rPr lang="es-ES" sz="2400" dirty="0"/>
              <a:t> </a:t>
            </a:r>
            <a:r>
              <a:rPr lang="es-ES" sz="2400" dirty="0" err="1"/>
              <a:t>duality</a:t>
            </a:r>
            <a:r>
              <a:rPr lang="es-ES" sz="2400" dirty="0"/>
              <a:t>, </a:t>
            </a:r>
            <a:r>
              <a:rPr lang="es-ES" sz="2400" dirty="0" err="1"/>
              <a:t>we</a:t>
            </a:r>
            <a:r>
              <a:rPr lang="es-ES" sz="2400" dirty="0"/>
              <a:t> can </a:t>
            </a:r>
            <a:r>
              <a:rPr lang="es-ES" sz="2400" dirty="0" err="1"/>
              <a:t>express</a:t>
            </a:r>
            <a:r>
              <a:rPr lang="es-ES" sz="2400" dirty="0"/>
              <a:t>:</a:t>
            </a:r>
          </a:p>
          <a:p>
            <a:endParaRPr lang="es-ES" dirty="0"/>
          </a:p>
          <a:p>
            <a:endParaRPr lang="es-ES" dirty="0"/>
          </a:p>
          <a:p>
            <a:endParaRPr lang="es-ES" sz="900" dirty="0"/>
          </a:p>
          <a:p>
            <a:r>
              <a:rPr lang="en-US" sz="2400" dirty="0"/>
              <a:t>The order of the minimization over x and the maximization over λ&gt;0 can be switched without affecting the result</a:t>
            </a:r>
            <a:endParaRPr lang="es-ES" sz="240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795" y="2169136"/>
            <a:ext cx="1895475" cy="5143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95" y="2683486"/>
            <a:ext cx="1857375" cy="533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5" y="2407261"/>
            <a:ext cx="2838450" cy="542925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5201523" y="2683486"/>
            <a:ext cx="9846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775" y="4345892"/>
            <a:ext cx="66484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6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Possibility</a:t>
            </a:r>
            <a:r>
              <a:rPr lang="es-ES" dirty="0"/>
              <a:t> of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/>
              <a:t>Arrow-Hurwicz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n-US" sz="2400" dirty="0"/>
              <a:t>To generate approximate solutions to problem (3), we consider a </a:t>
            </a:r>
            <a:r>
              <a:rPr lang="en-US" sz="2400" dirty="0" err="1"/>
              <a:t>subgradient</a:t>
            </a:r>
            <a:r>
              <a:rPr lang="en-US" sz="2400" dirty="0"/>
              <a:t> method motivated by Arrow-</a:t>
            </a:r>
            <a:r>
              <a:rPr lang="en-US" sz="2400" dirty="0" err="1"/>
              <a:t>Hurwicz</a:t>
            </a:r>
            <a:r>
              <a:rPr lang="en-US" sz="2400" dirty="0"/>
              <a:t> algorithm. The method has the </a:t>
            </a:r>
            <a:r>
              <a:rPr lang="es-ES" sz="2400" dirty="0" err="1"/>
              <a:t>following</a:t>
            </a:r>
            <a:r>
              <a:rPr lang="es-ES" sz="2400" dirty="0"/>
              <a:t> </a:t>
            </a:r>
            <a:r>
              <a:rPr lang="es-ES" sz="2400" dirty="0" err="1"/>
              <a:t>form</a:t>
            </a:r>
            <a:r>
              <a:rPr lang="es-ES" sz="2400" dirty="0"/>
              <a:t>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13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1" y="2067462"/>
            <a:ext cx="5016633" cy="936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681" y="3138444"/>
            <a:ext cx="7302637" cy="756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21" y="5478408"/>
            <a:ext cx="4826770" cy="864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6665727" y="6064086"/>
                <a:ext cx="4841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projection</a:t>
                </a:r>
                <a:r>
                  <a:rPr lang="es-ES" dirty="0"/>
                  <a:t> </a:t>
                </a:r>
                <a:r>
                  <a:rPr lang="es-ES" dirty="0" err="1"/>
                  <a:t>over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set M, in </a:t>
                </a:r>
                <a:r>
                  <a:rPr lang="es-ES" dirty="0" err="1"/>
                  <a:t>this</a:t>
                </a:r>
                <a:r>
                  <a:rPr lang="es-ES" dirty="0"/>
                  <a:t> case </a:t>
                </a:r>
                <a:r>
                  <a:rPr lang="es-ES" dirty="0" err="1"/>
                  <a:t>the</a:t>
                </a:r>
                <a:r>
                  <a:rPr lang="es-ES" dirty="0"/>
                  <a:t> set of positive </a:t>
                </a:r>
                <a:r>
                  <a:rPr lang="es-ES" dirty="0" err="1"/>
                  <a:t>number</a:t>
                </a:r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27" y="6064086"/>
                <a:ext cx="4841844" cy="646331"/>
              </a:xfrm>
              <a:prstGeom prst="rect">
                <a:avLst/>
              </a:prstGeom>
              <a:blipFill>
                <a:blip r:embed="rId5"/>
                <a:stretch>
                  <a:fillRect l="-1006" t="-5660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727" y="5154436"/>
            <a:ext cx="4435715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1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</a:t>
            </a:r>
            <a:r>
              <a:rPr lang="es-ES" sz="4000" dirty="0" err="1"/>
              <a:t>saddle</a:t>
            </a:r>
            <a:r>
              <a:rPr lang="es-ES" sz="4000" dirty="0"/>
              <a:t> </a:t>
            </a:r>
            <a:r>
              <a:rPr lang="es-ES" sz="4000" dirty="0" err="1"/>
              <a:t>point</a:t>
            </a:r>
            <a:r>
              <a:rPr lang="es-ES" sz="4000" dirty="0"/>
              <a:t>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(Lagrangian of primal and dual </a:t>
            </a:r>
            <a:r>
              <a:rPr lang="es-ES" dirty="0" err="1"/>
              <a:t>problem</a:t>
            </a:r>
            <a:r>
              <a:rPr lang="es-ES" dirty="0"/>
              <a:t>) </a:t>
            </a:r>
            <a:r>
              <a:rPr lang="es-ES" dirty="0" err="1"/>
              <a:t>highly</a:t>
            </a:r>
            <a:r>
              <a:rPr lang="es-ES" dirty="0"/>
              <a:t> </a:t>
            </a:r>
            <a:r>
              <a:rPr lang="es-ES" dirty="0" err="1"/>
              <a:t>oscillating</a:t>
            </a:r>
            <a:r>
              <a:rPr lang="es-ES" dirty="0"/>
              <a:t>. </a:t>
            </a:r>
            <a:r>
              <a:rPr lang="es-ES" dirty="0" err="1"/>
              <a:t>Never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reached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Tried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equivalent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CVX </a:t>
            </a:r>
            <a:r>
              <a:rPr lang="es-ES" dirty="0" err="1"/>
              <a:t>when</a:t>
            </a:r>
            <a:r>
              <a:rPr lang="es-ES" dirty="0"/>
              <a:t> v/d </a:t>
            </a:r>
            <a:r>
              <a:rPr lang="es-ES" dirty="0" err="1"/>
              <a:t>fixed</a:t>
            </a:r>
            <a:r>
              <a:rPr lang="es-ES" dirty="0"/>
              <a:t> and </a:t>
            </a:r>
            <a:r>
              <a:rPr lang="es-ES" dirty="0" err="1"/>
              <a:t>neither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reached</a:t>
            </a:r>
            <a:r>
              <a:rPr lang="es-ES" dirty="0"/>
              <a:t>.</a:t>
            </a:r>
          </a:p>
          <a:p>
            <a:r>
              <a:rPr lang="es-ES" dirty="0"/>
              <a:t>New </a:t>
            </a:r>
            <a:r>
              <a:rPr lang="es-ES" dirty="0" err="1"/>
              <a:t>suggestion</a:t>
            </a:r>
            <a:r>
              <a:rPr lang="es-ES" dirty="0"/>
              <a:t>: DUAL ASCENT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14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(I)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05" y="1984422"/>
            <a:ext cx="4920033" cy="153658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15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50" y="4568960"/>
            <a:ext cx="4953000" cy="1362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7023378" y="1897841"/>
                <a:ext cx="3761577" cy="68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378" y="1897841"/>
                <a:ext cx="3761577" cy="683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6599015" y="3100313"/>
                <a:ext cx="461030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15" y="3100313"/>
                <a:ext cx="4610301" cy="281937"/>
              </a:xfrm>
              <a:prstGeom prst="rect">
                <a:avLst/>
              </a:prstGeom>
              <a:blipFill>
                <a:blip r:embed="rId5"/>
                <a:stretch>
                  <a:fillRect t="-6522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/>
          <p:cNvSpPr txBox="1"/>
          <p:nvPr/>
        </p:nvSpPr>
        <p:spPr>
          <a:xfrm>
            <a:off x="-875764" y="6738951"/>
            <a:ext cx="910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[http://www.math.ucla.edu/~wotaoyin/summer2013/slides/Lec07_Dual_Methods_part_1.pdf]</a:t>
            </a:r>
          </a:p>
        </p:txBody>
      </p:sp>
      <p:cxnSp>
        <p:nvCxnSpPr>
          <p:cNvPr id="12" name="Conector recto 11"/>
          <p:cNvCxnSpPr/>
          <p:nvPr/>
        </p:nvCxnSpPr>
        <p:spPr>
          <a:xfrm>
            <a:off x="5975797" y="1984422"/>
            <a:ext cx="0" cy="4133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7767639" y="4774855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639" y="4774855"/>
                <a:ext cx="2530629" cy="956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98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minimization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</a:t>
            </a:r>
            <a:r>
              <a:rPr lang="es-ES" dirty="0" err="1"/>
              <a:t>showed</a:t>
            </a:r>
            <a:r>
              <a:rPr lang="es-ES" dirty="0"/>
              <a:t> </a:t>
            </a:r>
            <a:r>
              <a:rPr lang="es-ES" dirty="0" err="1"/>
              <a:t>convergence</a:t>
            </a:r>
            <a:endParaRPr lang="es-ES" dirty="0"/>
          </a:p>
          <a:p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temporal </a:t>
            </a:r>
            <a:r>
              <a:rPr lang="es-ES" dirty="0" err="1"/>
              <a:t>difference</a:t>
            </a:r>
            <a:r>
              <a:rPr lang="es-ES" dirty="0"/>
              <a:t> (TD)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>
                <a:sym typeface="Wingdings" panose="05000000000000000000" pitchFamily="2" charset="2"/>
              </a:rPr>
              <a:t>suitable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for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sthocastic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gradient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descent</a:t>
            </a:r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(II)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16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183907" y="1446848"/>
                <a:ext cx="2530629" cy="95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07" y="1446848"/>
                <a:ext cx="2530629" cy="9563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078664" y="3640367"/>
                <a:ext cx="1576457" cy="452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664" y="3640367"/>
                <a:ext cx="1576457" cy="452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brir llave 10"/>
          <p:cNvSpPr/>
          <p:nvPr/>
        </p:nvSpPr>
        <p:spPr>
          <a:xfrm>
            <a:off x="6655121" y="3187365"/>
            <a:ext cx="235076" cy="135671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6890197" y="3249530"/>
                <a:ext cx="25256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197" y="3249530"/>
                <a:ext cx="252569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197" y="4311088"/>
            <a:ext cx="4143375" cy="295275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7131865" y="2849451"/>
            <a:ext cx="22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Model-based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7164190" y="3887940"/>
            <a:ext cx="24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Model</a:t>
            </a:r>
            <a:r>
              <a:rPr lang="es-ES" dirty="0"/>
              <a:t>-free </a:t>
            </a:r>
            <a:r>
              <a:rPr lang="es-ES" dirty="0" err="1"/>
              <a:t>method</a:t>
            </a:r>
            <a:r>
              <a:rPr lang="es-ES" dirty="0"/>
              <a:t> (TD)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Bocadillo nube: nube 17"/>
              <p:cNvSpPr/>
              <p:nvPr/>
            </p:nvSpPr>
            <p:spPr>
              <a:xfrm>
                <a:off x="9852338" y="2849451"/>
                <a:ext cx="2238445" cy="1016270"/>
              </a:xfrm>
              <a:prstGeom prst="cloudCallout">
                <a:avLst>
                  <a:gd name="adj1" fmla="val -73493"/>
                  <a:gd name="adj2" fmla="val 396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0" rtlCol="0" anchor="ctr"/>
              <a:lstStyle/>
              <a:p>
                <a:pPr algn="ctr"/>
                <a:r>
                  <a:rPr lang="es-ES" dirty="0"/>
                  <a:t>¡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extracted</a:t>
                </a:r>
                <a:r>
                  <a:rPr lang="es-ES" dirty="0"/>
                  <a:t> </a:t>
                </a:r>
                <a:r>
                  <a:rPr lang="es-ES" dirty="0" err="1"/>
                  <a:t>from</a:t>
                </a:r>
                <a:r>
                  <a:rPr lang="es-ES" dirty="0"/>
                  <a:t> d!</a:t>
                </a:r>
              </a:p>
            </p:txBody>
          </p:sp>
        </mc:Choice>
        <mc:Fallback xmlns="">
          <p:sp>
            <p:nvSpPr>
              <p:cNvPr id="18" name="Bocadillo nube: nub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338" y="2849451"/>
                <a:ext cx="2238445" cy="1016270"/>
              </a:xfrm>
              <a:prstGeom prst="cloudCallout">
                <a:avLst>
                  <a:gd name="adj1" fmla="val -73493"/>
                  <a:gd name="adj2" fmla="val 39689"/>
                </a:avLst>
              </a:prstGeom>
              <a:blipFill>
                <a:blip r:embed="rId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/>
              <p:cNvSpPr/>
              <p:nvPr/>
            </p:nvSpPr>
            <p:spPr>
              <a:xfrm>
                <a:off x="1183907" y="3681055"/>
                <a:ext cx="2999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07" y="3681055"/>
                <a:ext cx="2999475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cto 8"/>
          <p:cNvCxnSpPr/>
          <p:nvPr/>
        </p:nvCxnSpPr>
        <p:spPr>
          <a:xfrm>
            <a:off x="3714536" y="1780674"/>
            <a:ext cx="19964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5727032" y="1780674"/>
            <a:ext cx="0" cy="165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2643539" y="2403200"/>
            <a:ext cx="0" cy="1215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94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5067" y="1245278"/>
                <a:ext cx="10636373" cy="55448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/>
                  <a:t>For </a:t>
                </a:r>
                <a:r>
                  <a:rPr lang="es-ES" sz="2000" b="1" dirty="0" err="1"/>
                  <a:t>exp</a:t>
                </a:r>
                <a:r>
                  <a:rPr lang="es-ES" sz="2000" b="1" dirty="0"/>
                  <a:t> = 1:numExperiments</a:t>
                </a:r>
              </a:p>
              <a:p>
                <a:r>
                  <a:rPr lang="es-ES" sz="2000" dirty="0" err="1"/>
                  <a:t>Random</a:t>
                </a:r>
                <a:r>
                  <a:rPr lang="es-ES" sz="2000" dirty="0"/>
                  <a:t> </a:t>
                </a:r>
                <a:r>
                  <a:rPr lang="es-ES" sz="2000" dirty="0" err="1"/>
                  <a:t>initialization</a:t>
                </a:r>
                <a:r>
                  <a:rPr lang="es-ES" sz="2000" dirty="0"/>
                  <a:t> of d and v</a:t>
                </a:r>
              </a:p>
              <a:p>
                <a:r>
                  <a:rPr lang="es-ES" sz="2000" b="1" dirty="0"/>
                  <a:t>	</a:t>
                </a:r>
                <a:r>
                  <a:rPr lang="es-ES" sz="2000" b="1" dirty="0" err="1"/>
                  <a:t>For</a:t>
                </a:r>
                <a:r>
                  <a:rPr lang="es-ES" sz="2000" b="1" dirty="0"/>
                  <a:t> </a:t>
                </a:r>
                <a:r>
                  <a:rPr lang="es-ES" sz="2000" b="1" dirty="0" err="1"/>
                  <a:t>rep</a:t>
                </a:r>
                <a:r>
                  <a:rPr lang="es-ES" sz="2000" b="1" dirty="0"/>
                  <a:t> = 1:numRepetitions</a:t>
                </a:r>
              </a:p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epi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= 1:numEpisodes</a:t>
                </a:r>
              </a:p>
              <a:p>
                <a:r>
                  <a:rPr lang="es-ES" sz="2000" b="1" dirty="0"/>
                  <a:t>		</a:t>
                </a:r>
                <a:r>
                  <a:rPr lang="es-ES" sz="2000" dirty="0"/>
                  <a:t>set </a:t>
                </a:r>
                <a:r>
                  <a:rPr lang="es-ES" sz="2000" dirty="0" err="1"/>
                  <a:t>initial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state</a:t>
                </a:r>
                <a:endParaRPr lang="es-ES" sz="2000" dirty="0"/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while</a:t>
                </a:r>
                <a:r>
                  <a:rPr lang="es-ES" sz="2000" b="1" i="1" dirty="0">
                    <a:solidFill>
                      <a:srgbClr val="0070C0"/>
                    </a:solidFill>
                  </a:rPr>
                  <a:t> 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notTerminal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s-ES" sz="2000" b="1" i="1" dirty="0">
                    <a:solidFill>
                      <a:srgbClr val="0070C0"/>
                    </a:solidFill>
                  </a:rPr>
                  <a:t>			</a:t>
                </a:r>
                <a:r>
                  <a:rPr lang="es-ES" dirty="0" err="1"/>
                  <a:t>select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 (</a:t>
                </a:r>
                <a:r>
                  <a:rPr lang="el-GR" dirty="0"/>
                  <a:t>ε</a:t>
                </a:r>
                <a:r>
                  <a:rPr lang="es-ES" dirty="0"/>
                  <a:t>-d)</a:t>
                </a:r>
              </a:p>
              <a:p>
                <a:pPr lvl="2"/>
                <a:r>
                  <a:rPr lang="es-ES" dirty="0"/>
                  <a:t>			</a:t>
                </a:r>
                <a:r>
                  <a:rPr lang="es-ES" dirty="0"/>
                  <a:t> </a:t>
                </a:r>
                <a:r>
                  <a:rPr lang="es-ES" dirty="0" err="1"/>
                  <a:t>execute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, </a:t>
                </a:r>
                <a:r>
                  <a:rPr lang="es-ES" dirty="0" err="1"/>
                  <a:t>get</a:t>
                </a:r>
                <a:r>
                  <a:rPr lang="es-ES" dirty="0"/>
                  <a:t> </a:t>
                </a:r>
                <a:r>
                  <a:rPr lang="es-ES" dirty="0" err="1"/>
                  <a:t>next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r>
                  <a:rPr lang="es-ES" dirty="0"/>
                  <a:t> and </a:t>
                </a:r>
                <a:r>
                  <a:rPr lang="es-ES" dirty="0" err="1"/>
                  <a:t>reward</a:t>
                </a:r>
                <a:endParaRPr lang="es-ES" dirty="0"/>
              </a:p>
              <a:p>
                <a:pPr lvl="2"/>
                <a:r>
                  <a:rPr lang="es-ES" sz="16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𝑡𝑑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s-ES" sz="2000" b="1" dirty="0"/>
                  <a:t>			</a:t>
                </a:r>
                <a:r>
                  <a:rPr lang="es-ES" sz="2000" dirty="0" err="1"/>
                  <a:t>collect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episode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transitions</a:t>
                </a:r>
                <a:r>
                  <a:rPr lang="es-ES" sz="2000" dirty="0"/>
                  <a:t> (s, a, s’, r)</a:t>
                </a:r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end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the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numEpisodes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and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collected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transitions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fName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es-E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s-E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s-ES" b="0" i="1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endParaRPr lang="es-ES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dirty="0"/>
                  <a:t>	</a:t>
                </a:r>
                <a:r>
                  <a:rPr lang="es-ES" sz="2000" b="1" dirty="0" err="1"/>
                  <a:t>end</a:t>
                </a:r>
                <a:endParaRPr lang="es-ES" sz="2000" b="1" dirty="0"/>
              </a:p>
              <a:p>
                <a:r>
                  <a:rPr lang="es-ES" sz="2000" b="1" dirty="0" err="1"/>
                  <a:t>end</a:t>
                </a:r>
                <a:endParaRPr lang="es-ES" sz="2000" b="1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" y="1245278"/>
                <a:ext cx="10636373" cy="5544851"/>
              </a:xfrm>
              <a:prstGeom prst="rect">
                <a:avLst/>
              </a:prstGeom>
              <a:blipFill>
                <a:blip r:embed="rId3"/>
                <a:stretch>
                  <a:fillRect l="-630" t="-549" b="-9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Dual </a:t>
            </a:r>
            <a:r>
              <a:rPr lang="es-ES" sz="4000" dirty="0" err="1"/>
              <a:t>methods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solving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DP: dual </a:t>
            </a:r>
            <a:r>
              <a:rPr lang="es-ES" sz="4000" dirty="0" err="1"/>
              <a:t>ascent</a:t>
            </a:r>
            <a:r>
              <a:rPr lang="es-ES" sz="4000" dirty="0"/>
              <a:t> (III)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17</a:t>
            </a:fld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7873576" y="1245278"/>
            <a:ext cx="46522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numExperiments</a:t>
            </a:r>
            <a:r>
              <a:rPr lang="es-ES" dirty="0"/>
              <a:t> </a:t>
            </a:r>
            <a:r>
              <a:rPr lang="es-ES" dirty="0" err="1"/>
              <a:t>independent</a:t>
            </a:r>
            <a:r>
              <a:rPr lang="es-ES" dirty="0"/>
              <a:t> </a:t>
            </a:r>
            <a:r>
              <a:rPr lang="es-ES" dirty="0" err="1"/>
              <a:t>experiments</a:t>
            </a:r>
            <a:r>
              <a:rPr lang="es-ES" dirty="0"/>
              <a:t>…</a:t>
            </a:r>
          </a:p>
          <a:p>
            <a:r>
              <a:rPr lang="es-ES" dirty="0"/>
              <a:t>….of </a:t>
            </a:r>
            <a:r>
              <a:rPr lang="es-ES" b="1" dirty="0" err="1"/>
              <a:t>numRepetitions</a:t>
            </a:r>
            <a:r>
              <a:rPr lang="es-ES" dirty="0"/>
              <a:t> </a:t>
            </a:r>
            <a:r>
              <a:rPr lang="es-ES" dirty="0" err="1"/>
              <a:t>repetitions</a:t>
            </a:r>
            <a:r>
              <a:rPr lang="es-ES" dirty="0"/>
              <a:t> of a set of…</a:t>
            </a:r>
          </a:p>
          <a:p>
            <a:r>
              <a:rPr lang="es-ES" dirty="0"/>
              <a:t>….</a:t>
            </a:r>
            <a:r>
              <a:rPr lang="es-ES" b="1" dirty="0" err="1"/>
              <a:t>numEpisodes</a:t>
            </a:r>
            <a:r>
              <a:rPr lang="es-ES" dirty="0"/>
              <a:t> </a:t>
            </a:r>
            <a:r>
              <a:rPr lang="es-ES" dirty="0" err="1"/>
              <a:t>episodes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Each</a:t>
            </a:r>
            <a:r>
              <a:rPr lang="es-ES" dirty="0"/>
              <a:t> set of </a:t>
            </a:r>
            <a:r>
              <a:rPr lang="es-ES" b="1" dirty="0" err="1"/>
              <a:t>numEpisodes</a:t>
            </a:r>
            <a:r>
              <a:rPr lang="es-ES" dirty="0"/>
              <a:t> </a:t>
            </a:r>
            <a:r>
              <a:rPr lang="es-ES" dirty="0" err="1"/>
              <a:t>episodes</a:t>
            </a:r>
            <a:r>
              <a:rPr lang="es-ES" dirty="0"/>
              <a:t> </a:t>
            </a:r>
            <a:r>
              <a:rPr lang="es-ES" dirty="0" err="1"/>
              <a:t>iterates</a:t>
            </a:r>
            <a:r>
              <a:rPr lang="es-ES" dirty="0"/>
              <a:t>,             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v, to </a:t>
            </a:r>
            <a:r>
              <a:rPr lang="es-ES" dirty="0" err="1"/>
              <a:t>assure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of v, and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d, to </a:t>
            </a:r>
            <a:r>
              <a:rPr lang="es-ES" dirty="0" err="1"/>
              <a:t>assure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of d.</a:t>
            </a:r>
          </a:p>
          <a:p>
            <a:endParaRPr lang="es-ES" dirty="0"/>
          </a:p>
          <a:p>
            <a:pPr marL="273050" indent="-273050"/>
            <a:r>
              <a:rPr lang="es-ES" dirty="0"/>
              <a:t>    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b="1" dirty="0" err="1"/>
              <a:t>numEpisodes</a:t>
            </a:r>
            <a:r>
              <a:rPr lang="es-ES" dirty="0"/>
              <a:t> </a:t>
            </a:r>
            <a:r>
              <a:rPr lang="es-ES" dirty="0" err="1"/>
              <a:t>episode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policy</a:t>
            </a:r>
            <a:r>
              <a:rPr lang="es-E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s-ES" dirty="0" err="1"/>
              <a:t>improvement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b="1" dirty="0" err="1"/>
              <a:t>numRepetitions</a:t>
            </a:r>
            <a:r>
              <a:rPr lang="es-ES" dirty="0"/>
              <a:t> </a:t>
            </a:r>
            <a:r>
              <a:rPr lang="es-ES" dirty="0" err="1"/>
              <a:t>repetitons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composed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(v </a:t>
            </a:r>
            <a:r>
              <a:rPr lang="es-ES" dirty="0" err="1"/>
              <a:t>loop</a:t>
            </a:r>
            <a:r>
              <a:rPr lang="es-ES" dirty="0"/>
              <a:t>) and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improvement</a:t>
            </a:r>
            <a:r>
              <a:rPr lang="es-ES" dirty="0"/>
              <a:t> (d </a:t>
            </a:r>
            <a:r>
              <a:rPr lang="es-ES" dirty="0" err="1"/>
              <a:t>loop</a:t>
            </a:r>
            <a:r>
              <a:rPr lang="es-ES" dirty="0"/>
              <a:t>)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1748589" y="2294021"/>
            <a:ext cx="0" cy="3769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870284" y="2005263"/>
            <a:ext cx="0" cy="4363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8422512" y="6057714"/>
                <a:ext cx="3166188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𝑟𝑎𝑛𝑑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=1−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12" y="6057714"/>
                <a:ext cx="3166188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 22"/>
          <p:cNvSpPr/>
          <p:nvPr/>
        </p:nvSpPr>
        <p:spPr>
          <a:xfrm>
            <a:off x="5353180" y="6228145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action</a:t>
            </a:r>
            <a:r>
              <a:rPr lang="es-ES" dirty="0"/>
              <a:t> (</a:t>
            </a:r>
            <a:r>
              <a:rPr lang="el-GR" dirty="0"/>
              <a:t>ε</a:t>
            </a:r>
            <a:r>
              <a:rPr lang="es-ES" dirty="0"/>
              <a:t>-d)</a:t>
            </a: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8136314" y="6428853"/>
            <a:ext cx="302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2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LAST PRESENTATION REVIEW</a:t>
            </a:r>
          </a:p>
          <a:p>
            <a:pPr lvl="1"/>
            <a:r>
              <a:rPr lang="es-ES" dirty="0" err="1"/>
              <a:t>Theoretical</a:t>
            </a:r>
            <a:r>
              <a:rPr lang="es-ES" dirty="0"/>
              <a:t> </a:t>
            </a:r>
            <a:r>
              <a:rPr lang="es-ES" dirty="0" err="1"/>
              <a:t>basis</a:t>
            </a:r>
            <a:endParaRPr lang="es-ES" dirty="0"/>
          </a:p>
          <a:p>
            <a:pPr lvl="1"/>
            <a:r>
              <a:rPr lang="es-ES" b="1" dirty="0">
                <a:solidFill>
                  <a:srgbClr val="FF0000"/>
                </a:solidFill>
              </a:rPr>
              <a:t>TESTING THE DUAL-ASCENT ALGORITHM: RANDOM WALK PROBLEM (MODIFIED)</a:t>
            </a:r>
          </a:p>
          <a:p>
            <a:r>
              <a:rPr lang="es-ES" dirty="0" err="1"/>
              <a:t>Roadmap</a:t>
            </a:r>
            <a:r>
              <a:rPr lang="es-ES" dirty="0"/>
              <a:t>: </a:t>
            </a:r>
            <a:r>
              <a:rPr lang="es-ES" dirty="0" err="1"/>
              <a:t>where</a:t>
            </a:r>
            <a:r>
              <a:rPr lang="es-ES" dirty="0"/>
              <a:t> are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?</a:t>
            </a:r>
          </a:p>
          <a:p>
            <a:r>
              <a:rPr lang="es-ES" dirty="0"/>
              <a:t>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approximation</a:t>
            </a:r>
            <a:endParaRPr lang="es-ES" dirty="0"/>
          </a:p>
          <a:p>
            <a:pPr lvl="1"/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foundations</a:t>
            </a:r>
            <a:endParaRPr lang="es-ES" dirty="0"/>
          </a:p>
          <a:p>
            <a:pPr lvl="1"/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endParaRPr lang="es-ES" dirty="0"/>
          </a:p>
          <a:p>
            <a:pPr lvl="1"/>
            <a:r>
              <a:rPr lang="es-ES" dirty="0"/>
              <a:t>Mountain car </a:t>
            </a:r>
            <a:endParaRPr lang="es-ES" dirty="0"/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(04/05/2017)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1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(dual </a:t>
            </a:r>
            <a:r>
              <a:rPr lang="es-ES" dirty="0" err="1"/>
              <a:t>ascent</a:t>
            </a:r>
            <a:r>
              <a:rPr lang="es-E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Modified </a:t>
                </a:r>
                <a:r>
                  <a:rPr lang="es-ES" dirty="0" err="1"/>
                  <a:t>version</a:t>
                </a:r>
                <a:endParaRPr lang="es-ES" dirty="0"/>
              </a:p>
              <a:p>
                <a:pPr lvl="1">
                  <a:lnSpc>
                    <a:spcPct val="100000"/>
                  </a:lnSpc>
                </a:pPr>
                <a:r>
                  <a:rPr lang="es-ES" dirty="0" err="1"/>
                  <a:t>Nstates</a:t>
                </a:r>
                <a:r>
                  <a:rPr lang="es-ES" dirty="0"/>
                  <a:t>/2 </a:t>
                </a:r>
                <a:r>
                  <a:rPr lang="es-ES" dirty="0" err="1"/>
                  <a:t>states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reward</a:t>
                </a:r>
                <a:r>
                  <a:rPr lang="es-ES" dirty="0"/>
                  <a:t> </a:t>
                </a:r>
                <a:r>
                  <a:rPr lang="es-ES" dirty="0" err="1"/>
                  <a:t>between</a:t>
                </a:r>
                <a:r>
                  <a:rPr lang="es-ES" dirty="0"/>
                  <a:t> 1 and 2. </a:t>
                </a:r>
                <a:r>
                  <a:rPr lang="es-ES" dirty="0" err="1"/>
                  <a:t>Last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r>
                  <a:rPr lang="es-ES" dirty="0"/>
                  <a:t> </a:t>
                </a:r>
                <a:r>
                  <a:rPr lang="es-ES" dirty="0" err="1"/>
                  <a:t>on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right</a:t>
                </a:r>
                <a:r>
                  <a:rPr lang="es-ES" dirty="0"/>
                  <a:t> more </a:t>
                </a:r>
                <a:r>
                  <a:rPr lang="es-ES" dirty="0" err="1"/>
                  <a:t>reward</a:t>
                </a:r>
                <a:r>
                  <a:rPr lang="es-ES" dirty="0"/>
                  <a:t>, 150, to </a:t>
                </a:r>
                <a:r>
                  <a:rPr lang="es-ES" dirty="0" err="1"/>
                  <a:t>assure</a:t>
                </a:r>
                <a:r>
                  <a:rPr lang="es-ES" dirty="0"/>
                  <a:t> </a:t>
                </a:r>
                <a:r>
                  <a:rPr lang="es-ES" dirty="0" err="1"/>
                  <a:t>convergence</a:t>
                </a:r>
                <a:r>
                  <a:rPr lang="es-ES" dirty="0"/>
                  <a:t>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dirty="0" err="1"/>
                  <a:t>Nstates</a:t>
                </a:r>
                <a:r>
                  <a:rPr lang="es-ES" dirty="0"/>
                  <a:t> parametrizable (</a:t>
                </a:r>
                <a:r>
                  <a:rPr lang="es-ES" dirty="0" err="1"/>
                  <a:t>Nstates</a:t>
                </a:r>
                <a:r>
                  <a:rPr lang="es-ES" dirty="0"/>
                  <a:t> = 13 </a:t>
                </a:r>
                <a:r>
                  <a:rPr lang="es-ES" dirty="0" err="1"/>
                  <a:t>was</a:t>
                </a:r>
                <a:r>
                  <a:rPr lang="es-ES" dirty="0"/>
                  <a:t> </a:t>
                </a:r>
                <a:r>
                  <a:rPr lang="es-ES" dirty="0" err="1"/>
                  <a:t>chosen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testing</a:t>
                </a:r>
                <a:r>
                  <a:rPr lang="es-ES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transition</a:t>
                </a:r>
                <a:r>
                  <a:rPr lang="es-ES" dirty="0"/>
                  <a:t> </a:t>
                </a:r>
                <a:r>
                  <a:rPr lang="es-ES" dirty="0" err="1"/>
                  <a:t>matrix</a:t>
                </a:r>
                <a:r>
                  <a:rPr lang="es-ES" dirty="0"/>
                  <a:t> (</a:t>
                </a:r>
                <a:r>
                  <a:rPr lang="es-ES" dirty="0" err="1"/>
                  <a:t>i.e</a:t>
                </a:r>
                <a:r>
                  <a:rPr lang="es-ES" dirty="0"/>
                  <a:t>: </a:t>
                </a:r>
                <a:r>
                  <a:rPr lang="es-ES" dirty="0" err="1"/>
                  <a:t>when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“</a:t>
                </a:r>
                <a:r>
                  <a:rPr lang="es-ES" dirty="0" err="1"/>
                  <a:t>left</a:t>
                </a:r>
                <a:r>
                  <a:rPr lang="es-ES" dirty="0"/>
                  <a:t>”, </a:t>
                </a:r>
                <a:r>
                  <a:rPr lang="es-ES" dirty="0" err="1"/>
                  <a:t>you</a:t>
                </a:r>
                <a:r>
                  <a:rPr lang="es-ES" dirty="0"/>
                  <a:t> </a:t>
                </a:r>
                <a:r>
                  <a:rPr lang="es-ES" dirty="0" err="1"/>
                  <a:t>go</a:t>
                </a:r>
                <a:r>
                  <a:rPr lang="es-ES" dirty="0"/>
                  <a:t> </a:t>
                </a:r>
                <a:r>
                  <a:rPr lang="es-ES" b="1" dirty="0" err="1"/>
                  <a:t>left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=0.8−1</m:t>
                    </m:r>
                  </m:oMath>
                </a14:m>
                <a:r>
                  <a:rPr lang="es-ES" sz="2000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and </a:t>
                </a:r>
                <a:r>
                  <a:rPr lang="es-ES" b="1" dirty="0" err="1"/>
                  <a:t>right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</m:oMath>
                </a14:m>
                <a:r>
                  <a:rPr lang="es-ES" dirty="0"/>
                  <a:t> probability)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1" r="-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58" y="5472245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958271" y="5631366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302122" y="5631366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66131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LAST PRESENTATION REVIEW</a:t>
            </a:r>
          </a:p>
          <a:p>
            <a:pPr lvl="1"/>
            <a:r>
              <a:rPr lang="es-ES" b="1" dirty="0">
                <a:solidFill>
                  <a:srgbClr val="FF0000"/>
                </a:solidFill>
              </a:rPr>
              <a:t>THEORETICAL BASIS</a:t>
            </a:r>
          </a:p>
          <a:p>
            <a:pPr lvl="1"/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dirty="0" err="1"/>
              <a:t>Roadmap</a:t>
            </a:r>
            <a:r>
              <a:rPr lang="es-ES" dirty="0"/>
              <a:t>: </a:t>
            </a:r>
            <a:r>
              <a:rPr lang="es-ES" dirty="0" err="1"/>
              <a:t>where</a:t>
            </a:r>
            <a:r>
              <a:rPr lang="es-ES" dirty="0"/>
              <a:t> are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? </a:t>
            </a:r>
          </a:p>
          <a:p>
            <a:r>
              <a:rPr lang="es-ES" dirty="0"/>
              <a:t>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approximation</a:t>
            </a:r>
            <a:endParaRPr lang="es-ES" dirty="0"/>
          </a:p>
          <a:p>
            <a:pPr lvl="1"/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foundations</a:t>
            </a:r>
            <a:endParaRPr lang="es-ES" dirty="0"/>
          </a:p>
          <a:p>
            <a:pPr lvl="1"/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endParaRPr lang="es-ES" dirty="0"/>
          </a:p>
          <a:p>
            <a:pPr lvl="1"/>
            <a:r>
              <a:rPr lang="es-ES" dirty="0"/>
              <a:t>Mountain car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(04/05/2017)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08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Calibration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965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Dual ascent algorithm composed by 2 steps:</a:t>
            </a:r>
          </a:p>
          <a:p>
            <a:pPr lvl="1"/>
            <a:r>
              <a:rPr lang="en-US" dirty="0"/>
              <a:t>Policy evaluation (minimization of v – TD approach)</a:t>
            </a:r>
          </a:p>
          <a:p>
            <a:pPr lvl="1"/>
            <a:r>
              <a:rPr lang="en-US" dirty="0"/>
              <a:t>Policy improvement (maximization of d – dual variable representing the policy)</a:t>
            </a:r>
          </a:p>
          <a:p>
            <a:endParaRPr lang="es-ES" sz="1800" dirty="0"/>
          </a:p>
          <a:p>
            <a:pPr marL="0" indent="0">
              <a:buNone/>
            </a:pPr>
            <a:r>
              <a:rPr lang="es-ES" dirty="0" err="1"/>
              <a:t>Necessary</a:t>
            </a:r>
            <a:r>
              <a:rPr lang="es-ES" dirty="0"/>
              <a:t> a </a:t>
            </a:r>
            <a:r>
              <a:rPr lang="es-ES" dirty="0" err="1"/>
              <a:t>calibration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Assure</a:t>
            </a:r>
            <a:r>
              <a:rPr lang="es-ES" dirty="0"/>
              <a:t> TD/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</a:t>
            </a:r>
            <a:r>
              <a:rPr lang="es-ES" dirty="0" err="1"/>
              <a:t>convergence</a:t>
            </a:r>
            <a:endParaRPr lang="es-ES" dirty="0"/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Assure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in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exact</a:t>
            </a:r>
            <a:r>
              <a:rPr lang="es-ES" dirty="0"/>
              <a:t> </a:t>
            </a:r>
            <a:r>
              <a:rPr lang="es-ES" dirty="0" err="1"/>
              <a:t>method</a:t>
            </a:r>
            <a:r>
              <a:rPr lang="es-ES" dirty="0"/>
              <a:t> (</a:t>
            </a:r>
            <a:r>
              <a:rPr lang="es-ES" dirty="0" err="1"/>
              <a:t>model-based</a:t>
            </a:r>
            <a:r>
              <a:rPr lang="es-ES" dirty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Assure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convergence</a:t>
            </a:r>
            <a:r>
              <a:rPr lang="es-ES" dirty="0"/>
              <a:t> in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TD </a:t>
            </a:r>
            <a:r>
              <a:rPr lang="es-ES" dirty="0" err="1"/>
              <a:t>method</a:t>
            </a:r>
            <a:r>
              <a:rPr lang="es-ES" dirty="0"/>
              <a:t> (</a:t>
            </a:r>
            <a:r>
              <a:rPr lang="es-ES" dirty="0" err="1"/>
              <a:t>model</a:t>
            </a:r>
            <a:r>
              <a:rPr lang="es-ES" dirty="0"/>
              <a:t>-free, </a:t>
            </a: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s-ES" dirty="0"/>
          </a:p>
          <a:p>
            <a:pPr marL="514350" indent="-514350">
              <a:buFont typeface="+mj-lt"/>
              <a:buAutoNum type="arabicPeriod"/>
            </a:pP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19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80" y="2735089"/>
            <a:ext cx="5575520" cy="40439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Comparison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10102"/>
            <a:ext cx="10515600" cy="4622483"/>
          </a:xfrm>
        </p:spPr>
        <p:txBody>
          <a:bodyPr/>
          <a:lstStyle/>
          <a:p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dual </a:t>
            </a:r>
            <a:r>
              <a:rPr lang="es-ES" dirty="0" err="1">
                <a:solidFill>
                  <a:srgbClr val="FF0000"/>
                </a:solidFill>
              </a:rPr>
              <a:t>ascent</a:t>
            </a:r>
            <a:r>
              <a:rPr lang="es-ES" dirty="0">
                <a:solidFill>
                  <a:srgbClr val="FF0000"/>
                </a:solidFill>
              </a:rPr>
              <a:t> (DA) </a:t>
            </a:r>
            <a:r>
              <a:rPr lang="es-ES" dirty="0" err="1">
                <a:solidFill>
                  <a:srgbClr val="FF0000"/>
                </a:solidFill>
              </a:rPr>
              <a:t>exact</a:t>
            </a:r>
            <a:r>
              <a:rPr lang="es-ES" dirty="0">
                <a:solidFill>
                  <a:srgbClr val="FF0000"/>
                </a:solidFill>
              </a:rPr>
              <a:t> (</a:t>
            </a:r>
            <a:r>
              <a:rPr lang="es-ES" dirty="0" err="1">
                <a:solidFill>
                  <a:srgbClr val="FF0000"/>
                </a:solidFill>
              </a:rPr>
              <a:t>model-based</a:t>
            </a:r>
            <a:r>
              <a:rPr lang="es-ES" dirty="0">
                <a:solidFill>
                  <a:srgbClr val="FF0000"/>
                </a:solidFill>
              </a:rPr>
              <a:t>)</a:t>
            </a:r>
            <a:r>
              <a:rPr lang="es-ES" dirty="0"/>
              <a:t>, </a:t>
            </a:r>
            <a:r>
              <a:rPr lang="es-ES" dirty="0">
                <a:solidFill>
                  <a:srgbClr val="00B050"/>
                </a:solidFill>
              </a:rPr>
              <a:t>DA TD (</a:t>
            </a:r>
            <a:r>
              <a:rPr lang="es-ES" dirty="0" err="1">
                <a:solidFill>
                  <a:srgbClr val="00B050"/>
                </a:solidFill>
              </a:rPr>
              <a:t>model</a:t>
            </a:r>
            <a:r>
              <a:rPr lang="es-ES" dirty="0">
                <a:solidFill>
                  <a:srgbClr val="00B050"/>
                </a:solidFill>
              </a:rPr>
              <a:t>-free)</a:t>
            </a:r>
            <a:r>
              <a:rPr lang="es-ES" dirty="0"/>
              <a:t>, </a:t>
            </a:r>
            <a:r>
              <a:rPr lang="es-ES" dirty="0">
                <a:solidFill>
                  <a:srgbClr val="0070C0"/>
                </a:solidFill>
              </a:rPr>
              <a:t>SARSA</a:t>
            </a:r>
            <a:r>
              <a:rPr lang="es-ES" dirty="0"/>
              <a:t> and </a:t>
            </a:r>
            <a:r>
              <a:rPr lang="es-ES" dirty="0">
                <a:solidFill>
                  <a:srgbClr val="FFC000"/>
                </a:solidFill>
              </a:rPr>
              <a:t>Q-learning</a:t>
            </a:r>
            <a:r>
              <a:rPr lang="es-ES" dirty="0"/>
              <a:t>. </a:t>
            </a:r>
            <a:r>
              <a:rPr lang="es-ES" dirty="0" err="1"/>
              <a:t>All</a:t>
            </a:r>
            <a:r>
              <a:rPr lang="es-ES" dirty="0"/>
              <a:t> of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21</a:t>
            </a:fld>
            <a:endParaRPr lang="es-ES"/>
          </a:p>
        </p:txBody>
      </p:sp>
      <p:pic>
        <p:nvPicPr>
          <p:cNvPr id="9" name="Imagen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5665"/>
            <a:ext cx="5576400" cy="40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28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pPr lvl="1"/>
            <a:r>
              <a:rPr lang="es-ES" dirty="0" err="1"/>
              <a:t>Theoretical</a:t>
            </a:r>
            <a:r>
              <a:rPr lang="es-ES" dirty="0"/>
              <a:t> </a:t>
            </a:r>
            <a:r>
              <a:rPr lang="es-ES" dirty="0" err="1"/>
              <a:t>basis</a:t>
            </a:r>
            <a:endParaRPr lang="es-ES" dirty="0"/>
          </a:p>
          <a:p>
            <a:pPr lvl="1"/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b="1" dirty="0"/>
              <a:t>ROADMAP: W</a:t>
            </a:r>
            <a:r>
              <a:rPr lang="es-ES" b="1" dirty="0"/>
              <a:t>HERE ARE WE GOING? </a:t>
            </a:r>
          </a:p>
          <a:p>
            <a:r>
              <a:rPr lang="es-ES" dirty="0"/>
              <a:t>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approximation</a:t>
            </a:r>
            <a:endParaRPr lang="es-ES" dirty="0"/>
          </a:p>
          <a:p>
            <a:pPr lvl="1"/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foundations</a:t>
            </a:r>
            <a:endParaRPr lang="es-ES" dirty="0"/>
          </a:p>
          <a:p>
            <a:pPr lvl="1"/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endParaRPr lang="es-ES" dirty="0"/>
          </a:p>
          <a:p>
            <a:pPr lvl="1"/>
            <a:r>
              <a:rPr lang="es-ES" dirty="0"/>
              <a:t>Mountain car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(04/05/2017)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467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Roadmap</a:t>
            </a:r>
            <a:r>
              <a:rPr lang="es-ES" dirty="0"/>
              <a:t>: </a:t>
            </a:r>
            <a:r>
              <a:rPr lang="es-ES" dirty="0" err="1"/>
              <a:t>where</a:t>
            </a:r>
            <a:r>
              <a:rPr lang="es-ES" dirty="0"/>
              <a:t> are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?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23</a:t>
            </a:fld>
            <a:endParaRPr lang="es-ES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73177"/>
              </p:ext>
            </p:extLst>
          </p:nvPr>
        </p:nvGraphicFramePr>
        <p:xfrm>
          <a:off x="359537" y="1496818"/>
          <a:ext cx="1147185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3952">
                  <a:extLst>
                    <a:ext uri="{9D8B030D-6E8A-4147-A177-3AD203B41FA5}">
                      <a16:colId xmlns:a16="http://schemas.microsoft.com/office/drawing/2014/main" val="1070453678"/>
                    </a:ext>
                  </a:extLst>
                </a:gridCol>
                <a:gridCol w="3823952">
                  <a:extLst>
                    <a:ext uri="{9D8B030D-6E8A-4147-A177-3AD203B41FA5}">
                      <a16:colId xmlns:a16="http://schemas.microsoft.com/office/drawing/2014/main" val="2954511509"/>
                    </a:ext>
                  </a:extLst>
                </a:gridCol>
                <a:gridCol w="3823952">
                  <a:extLst>
                    <a:ext uri="{9D8B030D-6E8A-4147-A177-3AD203B41FA5}">
                      <a16:colId xmlns:a16="http://schemas.microsoft.com/office/drawing/2014/main" val="3841684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Algorithm</a:t>
                      </a:r>
                      <a:r>
                        <a:rPr lang="es-ES" dirty="0"/>
                        <a:t>…</a:t>
                      </a:r>
                    </a:p>
                  </a:txBody>
                  <a:tcPr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Compare </a:t>
                      </a:r>
                      <a:r>
                        <a:rPr lang="es-ES" dirty="0" err="1"/>
                        <a:t>with</a:t>
                      </a:r>
                      <a:r>
                        <a:rPr lang="es-ES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Problems</a:t>
                      </a:r>
                      <a:r>
                        <a:rPr lang="es-ES" dirty="0"/>
                        <a:t> to test </a:t>
                      </a:r>
                      <a:r>
                        <a:rPr lang="es-ES" dirty="0" err="1"/>
                        <a:t>with</a:t>
                      </a:r>
                      <a:r>
                        <a:rPr lang="es-ES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807251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599852"/>
              </p:ext>
            </p:extLst>
          </p:nvPr>
        </p:nvGraphicFramePr>
        <p:xfrm>
          <a:off x="361793" y="2032487"/>
          <a:ext cx="11469600" cy="356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3200">
                  <a:extLst>
                    <a:ext uri="{9D8B030D-6E8A-4147-A177-3AD203B41FA5}">
                      <a16:colId xmlns:a16="http://schemas.microsoft.com/office/drawing/2014/main" val="2942051218"/>
                    </a:ext>
                  </a:extLst>
                </a:gridCol>
                <a:gridCol w="3823200">
                  <a:extLst>
                    <a:ext uri="{9D8B030D-6E8A-4147-A177-3AD203B41FA5}">
                      <a16:colId xmlns:a16="http://schemas.microsoft.com/office/drawing/2014/main" val="713461908"/>
                    </a:ext>
                  </a:extLst>
                </a:gridCol>
                <a:gridCol w="3823200">
                  <a:extLst>
                    <a:ext uri="{9D8B030D-6E8A-4147-A177-3AD203B41FA5}">
                      <a16:colId xmlns:a16="http://schemas.microsoft.com/office/drawing/2014/main" val="3088013110"/>
                    </a:ext>
                  </a:extLst>
                </a:gridCol>
              </a:tblGrid>
              <a:tr h="118800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s-ES" sz="1600" dirty="0"/>
                        <a:t>Dual-</a:t>
                      </a:r>
                      <a:r>
                        <a:rPr lang="es-ES" sz="1600" dirty="0" err="1"/>
                        <a:t>Ascent</a:t>
                      </a:r>
                      <a:r>
                        <a:rPr lang="es-ES" sz="1600" dirty="0"/>
                        <a:t> (DA):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s-ES" sz="1400" dirty="0" err="1"/>
                        <a:t>Model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based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s-ES" sz="1400" dirty="0" err="1"/>
                        <a:t>exact</a:t>
                      </a:r>
                      <a:r>
                        <a:rPr lang="es-ES" sz="1400" dirty="0"/>
                        <a:t> </a:t>
                      </a:r>
                      <a:r>
                        <a:rPr lang="es-ES" sz="1400" dirty="0" err="1"/>
                        <a:t>solution</a:t>
                      </a:r>
                      <a:r>
                        <a:rPr lang="es-ES" sz="1400" dirty="0"/>
                        <a:t> (DP)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s-ES" sz="1400" dirty="0" err="1"/>
                        <a:t>Model</a:t>
                      </a:r>
                      <a:r>
                        <a:rPr lang="es-ES" sz="1400" dirty="0"/>
                        <a:t> free </a:t>
                      </a:r>
                      <a:r>
                        <a:rPr lang="es-ES" sz="140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s-ES" sz="1400" dirty="0" err="1">
                          <a:sym typeface="Wingdings" panose="05000000000000000000" pitchFamily="2" charset="2"/>
                        </a:rPr>
                        <a:t>stochastic</a:t>
                      </a:r>
                      <a:r>
                        <a:rPr lang="es-ES" sz="1400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s-ES" sz="1400" dirty="0" err="1">
                          <a:sym typeface="Wingdings" panose="05000000000000000000" pitchFamily="2" charset="2"/>
                        </a:rPr>
                        <a:t>gradient</a:t>
                      </a:r>
                      <a:r>
                        <a:rPr lang="es-ES" sz="1400" dirty="0">
                          <a:sym typeface="Wingdings" panose="05000000000000000000" pitchFamily="2" charset="2"/>
                        </a:rPr>
                        <a:t> (RL)</a:t>
                      </a:r>
                      <a:endParaRPr lang="es-E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SARSA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Q-learning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 err="1"/>
                        <a:t>Double</a:t>
                      </a:r>
                      <a:r>
                        <a:rPr lang="es-ES" baseline="0" dirty="0"/>
                        <a:t> Q-learning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dirty="0" err="1"/>
                        <a:t>Random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walk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classical</a:t>
                      </a:r>
                      <a:r>
                        <a:rPr lang="es-ES" dirty="0"/>
                        <a:t>)</a:t>
                      </a:r>
                      <a:endParaRPr lang="es-ES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 err="1"/>
                        <a:t>Random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walk</a:t>
                      </a:r>
                      <a:r>
                        <a:rPr lang="es-ES" dirty="0"/>
                        <a:t> (</a:t>
                      </a:r>
                      <a:r>
                        <a:rPr lang="es-ES" dirty="0" err="1"/>
                        <a:t>modified</a:t>
                      </a:r>
                      <a:r>
                        <a:rPr lang="es-ES" dirty="0"/>
                        <a:t>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Cliff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41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2"/>
                      </a:pPr>
                      <a:r>
                        <a:rPr lang="es-ES" sz="1600" dirty="0"/>
                        <a:t>DA </a:t>
                      </a:r>
                      <a:r>
                        <a:rPr lang="es-ES" sz="1600" dirty="0" err="1"/>
                        <a:t>with</a:t>
                      </a:r>
                      <a:r>
                        <a:rPr lang="es-ES" sz="1600" dirty="0"/>
                        <a:t> Linear </a:t>
                      </a:r>
                      <a:r>
                        <a:rPr lang="es-ES" sz="1600" dirty="0" err="1"/>
                        <a:t>Function</a:t>
                      </a:r>
                      <a:r>
                        <a:rPr lang="es-ES" sz="1600" dirty="0"/>
                        <a:t> </a:t>
                      </a:r>
                      <a:r>
                        <a:rPr lang="es-ES" sz="1600" dirty="0" err="1"/>
                        <a:t>Approximation</a:t>
                      </a:r>
                      <a:r>
                        <a:rPr lang="es-ES" sz="1600" dirty="0"/>
                        <a:t> (DA-LFA)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LSPI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LSTD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GTD2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 err="1"/>
                        <a:t>Variance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reduction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 err="1"/>
                        <a:t>Chain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walk</a:t>
                      </a:r>
                      <a:r>
                        <a:rPr lang="es-ES" dirty="0"/>
                        <a:t> (RL </a:t>
                      </a:r>
                      <a:r>
                        <a:rPr lang="es-ES" dirty="0" err="1"/>
                        <a:t>course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version</a:t>
                      </a:r>
                      <a:r>
                        <a:rPr lang="es-ES" dirty="0"/>
                        <a:t>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Mountain</a:t>
                      </a:r>
                      <a:r>
                        <a:rPr lang="es-ES" baseline="0" dirty="0"/>
                        <a:t> car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998584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3"/>
                      </a:pPr>
                      <a:r>
                        <a:rPr lang="es-ES" sz="1800" dirty="0"/>
                        <a:t>DA </a:t>
                      </a:r>
                      <a:r>
                        <a:rPr lang="es-ES" sz="1800" dirty="0" err="1"/>
                        <a:t>with</a:t>
                      </a:r>
                      <a:r>
                        <a:rPr lang="es-ES" sz="1800" dirty="0"/>
                        <a:t> Non-Linear </a:t>
                      </a:r>
                      <a:r>
                        <a:rPr lang="es-ES" sz="1800" dirty="0" err="1"/>
                        <a:t>Function</a:t>
                      </a:r>
                      <a:r>
                        <a:rPr lang="es-ES" sz="1800" dirty="0"/>
                        <a:t> </a:t>
                      </a:r>
                      <a:r>
                        <a:rPr lang="es-ES" sz="1800" dirty="0" err="1"/>
                        <a:t>Approximation</a:t>
                      </a:r>
                      <a:r>
                        <a:rPr lang="es-ES" sz="1800" dirty="0"/>
                        <a:t> (DA-NLFA)</a:t>
                      </a:r>
                      <a:endParaRPr lang="es-ES" sz="1600" dirty="0"/>
                    </a:p>
                    <a:p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Deep Q-learning (DQN)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Neural </a:t>
                      </a:r>
                      <a:r>
                        <a:rPr lang="es-ES" dirty="0" err="1"/>
                        <a:t>fitted</a:t>
                      </a:r>
                      <a:r>
                        <a:rPr lang="es-ES" dirty="0"/>
                        <a:t> Q-</a:t>
                      </a:r>
                      <a:r>
                        <a:rPr lang="es-ES" dirty="0" err="1"/>
                        <a:t>iteration</a:t>
                      </a:r>
                      <a:r>
                        <a:rPr lang="es-ES" dirty="0"/>
                        <a:t> (NFQ)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/>
                        <a:t>Mountain</a:t>
                      </a:r>
                      <a:r>
                        <a:rPr lang="es-ES" baseline="0" dirty="0"/>
                        <a:t> Car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baseline="0" dirty="0" err="1"/>
                        <a:t>Cart</a:t>
                      </a:r>
                      <a:r>
                        <a:rPr lang="es-ES" baseline="0" dirty="0"/>
                        <a:t>-Pole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baseline="0" dirty="0" err="1"/>
                        <a:t>Videogames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456796"/>
                  </a:ext>
                </a:extLst>
              </a:tr>
            </a:tbl>
          </a:graphicData>
        </a:graphic>
      </p:graphicFrame>
      <p:sp>
        <p:nvSpPr>
          <p:cNvPr id="11" name="CuadroTexto 10"/>
          <p:cNvSpPr txBox="1"/>
          <p:nvPr/>
        </p:nvSpPr>
        <p:spPr>
          <a:xfrm rot="757627">
            <a:off x="10306862" y="3670588"/>
            <a:ext cx="1741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</a:rPr>
              <a:t>¡¡CONTINUOUS STATE SPACE!!</a:t>
            </a:r>
          </a:p>
        </p:txBody>
      </p:sp>
      <p:cxnSp>
        <p:nvCxnSpPr>
          <p:cNvPr id="13" name="Conector recto de flecha 12"/>
          <p:cNvCxnSpPr>
            <a:endCxn id="11" idx="1"/>
          </p:cNvCxnSpPr>
          <p:nvPr/>
        </p:nvCxnSpPr>
        <p:spPr>
          <a:xfrm>
            <a:off x="9710670" y="3696239"/>
            <a:ext cx="617247" cy="76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Cerrar llave 13"/>
          <p:cNvSpPr/>
          <p:nvPr/>
        </p:nvSpPr>
        <p:spPr>
          <a:xfrm>
            <a:off x="9762186" y="4502989"/>
            <a:ext cx="154547" cy="77735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9993535" y="4458009"/>
            <a:ext cx="1562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FF0000"/>
                </a:solidFill>
              </a:rPr>
              <a:t>Neural </a:t>
            </a:r>
            <a:r>
              <a:rPr lang="es-ES" sz="1600" dirty="0" err="1">
                <a:solidFill>
                  <a:srgbClr val="FF0000"/>
                </a:solidFill>
              </a:rPr>
              <a:t>networks</a:t>
            </a:r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dirty="0">
                <a:solidFill>
                  <a:srgbClr val="FF0000"/>
                </a:solidFill>
              </a:rPr>
              <a:t>Python</a:t>
            </a:r>
          </a:p>
          <a:p>
            <a:r>
              <a:rPr lang="es-ES" sz="1600" dirty="0" err="1">
                <a:solidFill>
                  <a:srgbClr val="FF0000"/>
                </a:solidFill>
              </a:rPr>
              <a:t>OpenAI</a:t>
            </a:r>
            <a:endParaRPr lang="es-E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9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pPr lvl="1"/>
            <a:r>
              <a:rPr lang="es-ES" dirty="0" err="1"/>
              <a:t>Theoretical</a:t>
            </a:r>
            <a:r>
              <a:rPr lang="es-ES" dirty="0"/>
              <a:t> </a:t>
            </a:r>
            <a:r>
              <a:rPr lang="es-ES" dirty="0" err="1"/>
              <a:t>basis</a:t>
            </a:r>
            <a:endParaRPr lang="es-ES" dirty="0"/>
          </a:p>
          <a:p>
            <a:pPr lvl="1"/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dirty="0" err="1"/>
              <a:t>Roadmap</a:t>
            </a:r>
            <a:r>
              <a:rPr lang="es-ES" dirty="0"/>
              <a:t>: </a:t>
            </a:r>
            <a:r>
              <a:rPr lang="es-ES" dirty="0" err="1"/>
              <a:t>w</a:t>
            </a:r>
            <a:r>
              <a:rPr lang="es-ES" dirty="0" err="1"/>
              <a:t>here</a:t>
            </a:r>
            <a:r>
              <a:rPr lang="es-ES" dirty="0"/>
              <a:t> are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? </a:t>
            </a:r>
          </a:p>
          <a:p>
            <a:r>
              <a:rPr lang="es-ES" b="1" dirty="0"/>
              <a:t>DUAL-ASCENT WITH LINEAR FUNCTION APPROXIMATION</a:t>
            </a:r>
          </a:p>
          <a:p>
            <a:pPr lvl="1"/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foundations</a:t>
            </a:r>
            <a:endParaRPr lang="es-ES" dirty="0"/>
          </a:p>
          <a:p>
            <a:pPr lvl="1"/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endParaRPr lang="es-ES" dirty="0"/>
          </a:p>
          <a:p>
            <a:pPr lvl="1"/>
            <a:r>
              <a:rPr lang="es-ES" dirty="0"/>
              <a:t>Mountain car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(04/05/2017)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7355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Dual-</a:t>
            </a:r>
            <a:r>
              <a:rPr lang="es-ES" sz="3200" dirty="0" err="1"/>
              <a:t>Ascent</a:t>
            </a:r>
            <a:r>
              <a:rPr lang="es-ES" sz="3200" dirty="0"/>
              <a:t> </a:t>
            </a:r>
            <a:r>
              <a:rPr lang="es-ES" sz="3200" dirty="0" err="1"/>
              <a:t>with</a:t>
            </a:r>
            <a:r>
              <a:rPr lang="es-ES" sz="3200" dirty="0"/>
              <a:t> Linear </a:t>
            </a:r>
            <a:r>
              <a:rPr lang="es-ES" sz="3200" dirty="0" err="1"/>
              <a:t>Function</a:t>
            </a:r>
            <a:r>
              <a:rPr lang="es-ES" sz="3200" dirty="0"/>
              <a:t> </a:t>
            </a:r>
            <a:r>
              <a:rPr lang="es-ES" sz="3200" dirty="0" err="1"/>
              <a:t>Approximation</a:t>
            </a:r>
            <a:r>
              <a:rPr lang="es-ES" sz="3200" dirty="0"/>
              <a:t> (DA-LFA) (I)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25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537948" y="2308160"/>
                <a:ext cx="22424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8" y="2308160"/>
                <a:ext cx="2242423" cy="246221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537948" y="2662013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8" y="2662013"/>
                <a:ext cx="2183176" cy="246221"/>
              </a:xfrm>
              <a:prstGeom prst="rect">
                <a:avLst/>
              </a:prstGeom>
              <a:blipFill>
                <a:blip r:embed="rId4"/>
                <a:stretch>
                  <a:fillRect b="-27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Llamada de nube 56"/>
              <p:cNvSpPr/>
              <p:nvPr/>
            </p:nvSpPr>
            <p:spPr>
              <a:xfrm>
                <a:off x="3009393" y="1445296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Llamada de nub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393" y="1445296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451" y="2300063"/>
            <a:ext cx="1943100" cy="361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363" y="2662013"/>
            <a:ext cx="1819275" cy="304800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>
            <a:off x="3086891" y="2662013"/>
            <a:ext cx="150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7231742" y="2662013"/>
            <a:ext cx="1506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6222" y="2276250"/>
            <a:ext cx="2305050" cy="771525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3129159" y="2723479"/>
            <a:ext cx="1648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Linear </a:t>
            </a:r>
            <a:r>
              <a:rPr lang="es-ES" sz="1600" dirty="0" err="1"/>
              <a:t>function</a:t>
            </a:r>
            <a:r>
              <a:rPr lang="es-ES" sz="1600" dirty="0"/>
              <a:t> </a:t>
            </a:r>
            <a:r>
              <a:rPr lang="es-ES" sz="1600" dirty="0" err="1"/>
              <a:t>approximation</a:t>
            </a:r>
            <a:endParaRPr lang="es-ES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7114114" y="2723478"/>
            <a:ext cx="1742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Projected</a:t>
            </a:r>
            <a:r>
              <a:rPr lang="es-ES" sz="1600" dirty="0"/>
              <a:t> </a:t>
            </a:r>
            <a:r>
              <a:rPr lang="es-ES" sz="1600" dirty="0" err="1"/>
              <a:t>Bellman</a:t>
            </a:r>
            <a:r>
              <a:rPr lang="es-ES" sz="1600" dirty="0"/>
              <a:t> </a:t>
            </a:r>
            <a:r>
              <a:rPr lang="es-ES" sz="1600" dirty="0" err="1"/>
              <a:t>equations</a:t>
            </a:r>
            <a:endParaRPr lang="es-ES" sz="16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4337" y="4010642"/>
            <a:ext cx="3743325" cy="39052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0061" y="4788386"/>
            <a:ext cx="3571875" cy="495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/>
              <p:cNvSpPr txBox="1"/>
              <p:nvPr/>
            </p:nvSpPr>
            <p:spPr>
              <a:xfrm>
                <a:off x="4691749" y="5658873"/>
                <a:ext cx="2808498" cy="5067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108000" tIns="108000" rIns="108000" bIns="10800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49" y="5658873"/>
                <a:ext cx="2808498" cy="506715"/>
              </a:xfrm>
              <a:prstGeom prst="rect">
                <a:avLst/>
              </a:prstGeom>
              <a:blipFill>
                <a:blip r:embed="rId11"/>
                <a:stretch>
                  <a:fillRect r="-77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ctor recto de flecha 21"/>
          <p:cNvCxnSpPr>
            <a:stCxn id="17" idx="2"/>
            <a:endCxn id="18" idx="0"/>
          </p:cNvCxnSpPr>
          <p:nvPr/>
        </p:nvCxnSpPr>
        <p:spPr>
          <a:xfrm flipH="1">
            <a:off x="6095999" y="4401167"/>
            <a:ext cx="1" cy="387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8" idx="2"/>
            <a:endCxn id="19" idx="0"/>
          </p:cNvCxnSpPr>
          <p:nvPr/>
        </p:nvCxnSpPr>
        <p:spPr>
          <a:xfrm flipH="1">
            <a:off x="6095998" y="5283686"/>
            <a:ext cx="1" cy="37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6085466" y="4409849"/>
            <a:ext cx="2292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Exact</a:t>
            </a:r>
            <a:r>
              <a:rPr lang="es-ES" sz="1400" dirty="0"/>
              <a:t> </a:t>
            </a:r>
            <a:r>
              <a:rPr lang="es-ES" sz="1400" dirty="0" err="1"/>
              <a:t>solution</a:t>
            </a:r>
            <a:r>
              <a:rPr lang="es-ES" sz="1400" dirty="0"/>
              <a:t> (</a:t>
            </a:r>
            <a:r>
              <a:rPr lang="es-ES" sz="1400" dirty="0" err="1"/>
              <a:t>model</a:t>
            </a:r>
            <a:r>
              <a:rPr lang="es-ES" sz="1400" dirty="0"/>
              <a:t> </a:t>
            </a:r>
            <a:r>
              <a:rPr lang="es-ES" sz="1400" dirty="0" err="1"/>
              <a:t>based</a:t>
            </a:r>
            <a:r>
              <a:rPr lang="es-ES" sz="1400" dirty="0"/>
              <a:t>)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6095998" y="5269086"/>
            <a:ext cx="250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/>
              <a:t>Stochastic</a:t>
            </a:r>
            <a:r>
              <a:rPr lang="es-ES" sz="1400" dirty="0"/>
              <a:t> </a:t>
            </a:r>
            <a:r>
              <a:rPr lang="es-ES" sz="1400" dirty="0" err="1"/>
              <a:t>solution</a:t>
            </a:r>
            <a:r>
              <a:rPr lang="es-ES" sz="1400" dirty="0"/>
              <a:t> (</a:t>
            </a:r>
            <a:r>
              <a:rPr lang="es-ES" sz="1400" dirty="0" err="1"/>
              <a:t>model</a:t>
            </a:r>
            <a:r>
              <a:rPr lang="es-ES" sz="1400" dirty="0"/>
              <a:t> free)</a:t>
            </a:r>
          </a:p>
        </p:txBody>
      </p:sp>
    </p:spTree>
    <p:extLst>
      <p:ext uri="{BB962C8B-B14F-4D97-AF65-F5344CB8AC3E}">
        <p14:creationId xmlns:p14="http://schemas.microsoft.com/office/powerpoint/2010/main" val="4325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5067" y="1245278"/>
                <a:ext cx="8380949" cy="5816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/>
                  <a:t>For </a:t>
                </a:r>
                <a:r>
                  <a:rPr lang="es-ES" sz="2000" b="1" dirty="0" err="1"/>
                  <a:t>exp</a:t>
                </a:r>
                <a:r>
                  <a:rPr lang="es-ES" sz="2000" b="1" dirty="0"/>
                  <a:t> = 1:numExperiments</a:t>
                </a:r>
              </a:p>
              <a:p>
                <a:r>
                  <a:rPr lang="es-ES" sz="2000" dirty="0" err="1"/>
                  <a:t>Random</a:t>
                </a:r>
                <a:r>
                  <a:rPr lang="es-ES" sz="2000" dirty="0"/>
                  <a:t> </a:t>
                </a:r>
                <a:r>
                  <a:rPr lang="es-ES" sz="2000" dirty="0" err="1"/>
                  <a:t>initialization</a:t>
                </a:r>
                <a:r>
                  <a:rPr lang="es-ES" sz="2000" dirty="0"/>
                  <a:t> of d and v. </a:t>
                </a:r>
                <a:r>
                  <a:rPr lang="es-ES" sz="2000" dirty="0">
                    <a:solidFill>
                      <a:srgbClr val="00B050"/>
                    </a:solidFill>
                  </a:rPr>
                  <a:t>Generate </a:t>
                </a:r>
                <a14:m>
                  <m:oMath xmlns:m="http://schemas.openxmlformats.org/officeDocument/2006/math">
                    <m:r>
                      <a:rPr lang="es-E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" sz="2000" dirty="0">
                    <a:solidFill>
                      <a:srgbClr val="00B050"/>
                    </a:solidFill>
                  </a:rPr>
                  <a:t> </a:t>
                </a:r>
                <a:r>
                  <a:rPr lang="es-ES" sz="2000" dirty="0" err="1">
                    <a:solidFill>
                      <a:srgbClr val="00B050"/>
                    </a:solidFill>
                  </a:rPr>
                  <a:t>matrix</a:t>
                </a:r>
                <a:r>
                  <a:rPr lang="es-ES" sz="2000" dirty="0">
                    <a:solidFill>
                      <a:srgbClr val="00B050"/>
                    </a:solidFill>
                  </a:rPr>
                  <a:t> </a:t>
                </a:r>
                <a:endParaRPr lang="es-ES" sz="2000" dirty="0"/>
              </a:p>
              <a:p>
                <a:r>
                  <a:rPr lang="es-ES" sz="2000" b="1" dirty="0"/>
                  <a:t>	</a:t>
                </a:r>
                <a:r>
                  <a:rPr lang="es-ES" sz="2000" b="1" dirty="0" err="1"/>
                  <a:t>For</a:t>
                </a:r>
                <a:r>
                  <a:rPr lang="es-ES" sz="2000" b="1" dirty="0"/>
                  <a:t> </a:t>
                </a:r>
                <a:r>
                  <a:rPr lang="es-ES" sz="2000" b="1" dirty="0" err="1"/>
                  <a:t>rep</a:t>
                </a:r>
                <a:r>
                  <a:rPr lang="es-ES" sz="2000" b="1" dirty="0"/>
                  <a:t> = 1:numRepetitions</a:t>
                </a:r>
              </a:p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epi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= 1:numEpisodes</a:t>
                </a:r>
              </a:p>
              <a:p>
                <a:r>
                  <a:rPr lang="es-ES" sz="2000" b="1" dirty="0"/>
                  <a:t>		</a:t>
                </a:r>
                <a:r>
                  <a:rPr lang="es-ES" sz="2000" dirty="0"/>
                  <a:t>set </a:t>
                </a:r>
                <a:r>
                  <a:rPr lang="es-ES" sz="2000" dirty="0" err="1"/>
                  <a:t>initial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state</a:t>
                </a:r>
                <a:endParaRPr lang="es-ES" sz="2000" dirty="0"/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while</a:t>
                </a:r>
                <a:r>
                  <a:rPr lang="es-ES" sz="2000" b="1" i="1" dirty="0">
                    <a:solidFill>
                      <a:srgbClr val="0070C0"/>
                    </a:solidFill>
                  </a:rPr>
                  <a:t> 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notTerminal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s-ES" sz="2000" b="1" i="1" dirty="0">
                    <a:solidFill>
                      <a:srgbClr val="0070C0"/>
                    </a:solidFill>
                  </a:rPr>
                  <a:t>			</a:t>
                </a:r>
                <a:r>
                  <a:rPr lang="es-ES" dirty="0" err="1"/>
                  <a:t>select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 (</a:t>
                </a:r>
                <a:r>
                  <a:rPr lang="el-GR" dirty="0"/>
                  <a:t>ε</a:t>
                </a:r>
                <a:r>
                  <a:rPr lang="es-ES" dirty="0"/>
                  <a:t>-d)</a:t>
                </a:r>
              </a:p>
              <a:p>
                <a:pPr lvl="2"/>
                <a:r>
                  <a:rPr lang="es-ES" dirty="0"/>
                  <a:t>			</a:t>
                </a:r>
                <a:r>
                  <a:rPr lang="es-ES" dirty="0" err="1"/>
                  <a:t>execute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, </a:t>
                </a:r>
                <a:r>
                  <a:rPr lang="es-ES" dirty="0" err="1"/>
                  <a:t>get</a:t>
                </a:r>
                <a:r>
                  <a:rPr lang="es-ES" dirty="0"/>
                  <a:t> </a:t>
                </a:r>
                <a:r>
                  <a:rPr lang="es-ES" dirty="0" err="1"/>
                  <a:t>next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r>
                  <a:rPr lang="es-ES" dirty="0"/>
                  <a:t> and </a:t>
                </a:r>
                <a:r>
                  <a:rPr lang="es-ES" dirty="0" err="1"/>
                  <a:t>reward</a:t>
                </a:r>
                <a:endParaRPr lang="es-ES" dirty="0"/>
              </a:p>
              <a:p>
                <a:pPr lvl="2"/>
                <a:r>
                  <a:rPr lang="es-ES" sz="16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𝑡𝑑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s-ES" sz="2000" b="1" dirty="0"/>
                  <a:t>			</a:t>
                </a:r>
                <a:r>
                  <a:rPr lang="es-ES" sz="2000" dirty="0" err="1"/>
                  <a:t>collect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episode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transitions</a:t>
                </a:r>
                <a:r>
                  <a:rPr lang="es-ES" sz="2000" dirty="0"/>
                  <a:t> (s, a, s’, r)</a:t>
                </a:r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end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the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numEpisodes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and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collected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transitions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fNam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(0,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s-ES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dirty="0"/>
                  <a:t>	</a:t>
                </a:r>
                <a:r>
                  <a:rPr lang="es-ES" sz="2000" b="1" dirty="0" err="1"/>
                  <a:t>end</a:t>
                </a:r>
                <a:endParaRPr lang="es-ES" sz="2000" b="1" dirty="0"/>
              </a:p>
              <a:p>
                <a:r>
                  <a:rPr lang="es-ES" sz="2000" b="1" dirty="0" err="1"/>
                  <a:t>end</a:t>
                </a:r>
                <a:endParaRPr lang="es-ES" sz="2000" b="1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" y="1245278"/>
                <a:ext cx="8380949" cy="5816977"/>
              </a:xfrm>
              <a:prstGeom prst="rect">
                <a:avLst/>
              </a:prstGeom>
              <a:blipFill>
                <a:blip r:embed="rId3"/>
                <a:stretch>
                  <a:fillRect l="-800" t="-524" b="-83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DA-LFA </a:t>
            </a:r>
            <a:r>
              <a:rPr lang="es-ES" sz="4000" dirty="0"/>
              <a:t>(II)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26</a:t>
            </a:fld>
            <a:endParaRPr lang="es-ES"/>
          </a:p>
        </p:txBody>
      </p:sp>
      <p:cxnSp>
        <p:nvCxnSpPr>
          <p:cNvPr id="9" name="Conector recto 8"/>
          <p:cNvCxnSpPr/>
          <p:nvPr/>
        </p:nvCxnSpPr>
        <p:spPr>
          <a:xfrm>
            <a:off x="1748589" y="2294020"/>
            <a:ext cx="0" cy="399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870284" y="2005262"/>
            <a:ext cx="0" cy="460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3721768" y="3834063"/>
            <a:ext cx="44276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8438637" y="3372398"/>
                <a:ext cx="39779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ind</a:t>
                </a:r>
                <a:r>
                  <a:rPr lang="es-ES" b="1" dirty="0">
                    <a:solidFill>
                      <a:srgbClr val="00B050"/>
                    </a:solidFill>
                  </a:rPr>
                  <a:t>,:) = 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GetStateFeatures</a:t>
                </a:r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);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s-E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ind</a:t>
                </a:r>
                <a:r>
                  <a:rPr lang="es-ES" b="1" dirty="0">
                    <a:solidFill>
                      <a:srgbClr val="00B050"/>
                    </a:solidFill>
                  </a:rPr>
                  <a:t>,:) = 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GetStateFeatures</a:t>
                </a:r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);</a:t>
                </a:r>
              </a:p>
              <a:p>
                <a14:m>
                  <m:oMath xmlns:m="http://schemas.openxmlformats.org/officeDocument/2006/math">
                    <m:r>
                      <a:rPr lang="es-E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ind</a:t>
                </a:r>
                <a:r>
                  <a:rPr lang="es-ES" b="1" dirty="0">
                    <a:solidFill>
                      <a:srgbClr val="00B050"/>
                    </a:solidFill>
                  </a:rPr>
                  <a:t>,:) = r;</a:t>
                </a:r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637" y="3372398"/>
                <a:ext cx="3977951" cy="923330"/>
              </a:xfrm>
              <a:prstGeom prst="rect">
                <a:avLst/>
              </a:prstGeom>
              <a:blipFill>
                <a:blip r:embed="rId4"/>
                <a:stretch>
                  <a:fillRect l="-459" t="-3289" b="-921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11"/>
          <p:cNvCxnSpPr/>
          <p:nvPr/>
        </p:nvCxnSpPr>
        <p:spPr>
          <a:xfrm flipV="1">
            <a:off x="7924800" y="3372398"/>
            <a:ext cx="513837" cy="25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876674" y="4042611"/>
            <a:ext cx="561963" cy="253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8422595" y="3372398"/>
            <a:ext cx="36521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8425652" y="4295728"/>
            <a:ext cx="36521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uadroTexto 23"/>
              <p:cNvSpPr txBox="1"/>
              <p:nvPr/>
            </p:nvSpPr>
            <p:spPr>
              <a:xfrm>
                <a:off x="1857733" y="4736114"/>
                <a:ext cx="3461946" cy="561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s-E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s-E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s-E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E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acc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s-E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733" y="4736114"/>
                <a:ext cx="3461946" cy="561537"/>
              </a:xfrm>
              <a:prstGeom prst="rect">
                <a:avLst/>
              </a:prstGeom>
              <a:blipFill>
                <a:blip r:embed="rId5"/>
                <a:stretch>
                  <a:fillRect r="-14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ángulo 16"/>
              <p:cNvSpPr/>
              <p:nvPr/>
            </p:nvSpPr>
            <p:spPr>
              <a:xfrm>
                <a:off x="1841691" y="5149666"/>
                <a:ext cx="1065100" cy="380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s-E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691" y="5149666"/>
                <a:ext cx="1065100" cy="380682"/>
              </a:xfrm>
              <a:prstGeom prst="rect">
                <a:avLst/>
              </a:prstGeom>
              <a:blipFill>
                <a:blip r:embed="rId6"/>
                <a:stretch>
                  <a:fillRect t="-1613" r="-56000" b="-129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656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chain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(RL </a:t>
            </a:r>
            <a:r>
              <a:rPr lang="es-ES" dirty="0" err="1"/>
              <a:t>course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) (I)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27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132171"/>
            <a:ext cx="7010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42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chain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(RL </a:t>
            </a:r>
            <a:r>
              <a:rPr lang="es-ES" dirty="0" err="1"/>
              <a:t>course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) (II)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28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291" y="1754889"/>
            <a:ext cx="5955417" cy="44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44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mountain</a:t>
            </a:r>
            <a:r>
              <a:rPr lang="es-ES" dirty="0"/>
              <a:t> car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554480"/>
            <a:ext cx="10872537" cy="4622483"/>
          </a:xfrm>
        </p:spPr>
        <p:txBody>
          <a:bodyPr/>
          <a:lstStyle/>
          <a:p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dirty="0"/>
              <a:t> </a:t>
            </a:r>
            <a:r>
              <a:rPr lang="es-ES" dirty="0" err="1"/>
              <a:t>appears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continuous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29</a:t>
            </a:fld>
            <a:endParaRPr lang="es-ES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833133" y="2276375"/>
            <a:ext cx="10515600" cy="4622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>
              <a:solidFill>
                <a:schemeClr val="bg1"/>
              </a:solidFill>
            </a:endParaRPr>
          </a:p>
          <a:p>
            <a:endParaRPr lang="es-ES">
              <a:solidFill>
                <a:schemeClr val="bg1"/>
              </a:solidFill>
            </a:endParaRPr>
          </a:p>
          <a:p>
            <a:endParaRPr lang="es-ES">
              <a:solidFill>
                <a:schemeClr val="bg1"/>
              </a:solidFill>
            </a:endParaRPr>
          </a:p>
          <a:p>
            <a:endParaRPr lang="es-ES">
              <a:solidFill>
                <a:schemeClr val="bg1"/>
              </a:solidFill>
            </a:endParaRPr>
          </a:p>
          <a:p>
            <a:endParaRPr lang="es-ES">
              <a:solidFill>
                <a:schemeClr val="bg1"/>
              </a:solidFill>
            </a:endParaRPr>
          </a:p>
          <a:p>
            <a:endParaRPr lang="es-ES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0" y="2111551"/>
                <a:ext cx="10284290" cy="4370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epi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= 1:numEpisodes</a:t>
                </a:r>
              </a:p>
              <a:p>
                <a:r>
                  <a:rPr lang="es-ES" sz="2000" b="1" dirty="0"/>
                  <a:t>		</a:t>
                </a:r>
                <a:r>
                  <a:rPr lang="es-ES" sz="2000" dirty="0"/>
                  <a:t>set </a:t>
                </a:r>
                <a:r>
                  <a:rPr lang="es-ES" sz="2000" dirty="0" err="1"/>
                  <a:t>initial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state</a:t>
                </a:r>
                <a:endParaRPr lang="es-ES" sz="2000" dirty="0"/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while</a:t>
                </a:r>
                <a:r>
                  <a:rPr lang="es-ES" sz="2000" b="1" i="1" dirty="0">
                    <a:solidFill>
                      <a:srgbClr val="0070C0"/>
                    </a:solidFill>
                  </a:rPr>
                  <a:t> 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notTerminal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s-ES" sz="2000" b="1" i="1" dirty="0">
                    <a:solidFill>
                      <a:srgbClr val="0070C0"/>
                    </a:solidFill>
                  </a:rPr>
                  <a:t>			</a:t>
                </a:r>
                <a:r>
                  <a:rPr lang="es-ES" dirty="0" err="1"/>
                  <a:t>select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 (</a:t>
                </a:r>
                <a:r>
                  <a:rPr lang="el-GR" dirty="0"/>
                  <a:t>ε</a:t>
                </a:r>
                <a:r>
                  <a:rPr lang="es-ES" dirty="0"/>
                  <a:t>-d)</a:t>
                </a:r>
              </a:p>
              <a:p>
                <a:pPr lvl="2"/>
                <a:r>
                  <a:rPr lang="es-ES" dirty="0"/>
                  <a:t>			</a:t>
                </a:r>
                <a:r>
                  <a:rPr lang="es-ES" dirty="0" err="1"/>
                  <a:t>execute</a:t>
                </a:r>
                <a:r>
                  <a:rPr lang="es-ES" dirty="0"/>
                  <a:t> </a:t>
                </a:r>
                <a:r>
                  <a:rPr lang="es-ES" dirty="0" err="1"/>
                  <a:t>action</a:t>
                </a:r>
                <a:r>
                  <a:rPr lang="es-ES" dirty="0"/>
                  <a:t>, </a:t>
                </a:r>
                <a:r>
                  <a:rPr lang="es-ES" dirty="0" err="1"/>
                  <a:t>get</a:t>
                </a:r>
                <a:r>
                  <a:rPr lang="es-ES" dirty="0"/>
                  <a:t> </a:t>
                </a:r>
                <a:r>
                  <a:rPr lang="es-ES" dirty="0" err="1"/>
                  <a:t>next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r>
                  <a:rPr lang="es-ES" dirty="0"/>
                  <a:t> and </a:t>
                </a:r>
                <a:r>
                  <a:rPr lang="es-ES" dirty="0" err="1"/>
                  <a:t>reward</a:t>
                </a:r>
                <a:endParaRPr lang="es-ES" dirty="0"/>
              </a:p>
              <a:p>
                <a:pPr lvl="2"/>
                <a:r>
                  <a:rPr lang="es-ES" sz="16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𝑡𝑑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es-ES" sz="2000" b="1" dirty="0"/>
                  <a:t>			</a:t>
                </a:r>
                <a:r>
                  <a:rPr lang="es-ES" sz="2000" dirty="0" err="1"/>
                  <a:t>collect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episode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transitions</a:t>
                </a:r>
                <a:r>
                  <a:rPr lang="es-ES" sz="2000" dirty="0"/>
                  <a:t> (s, a, s’, r)</a:t>
                </a:r>
              </a:p>
              <a:p>
                <a:pPr lvl="2"/>
                <a:r>
                  <a:rPr lang="es-ES" sz="2000" b="1" dirty="0"/>
                  <a:t>		</a:t>
                </a:r>
                <a:r>
                  <a:rPr lang="es-ES" sz="2000" b="1" i="1" dirty="0" err="1">
                    <a:solidFill>
                      <a:srgbClr val="0070C0"/>
                    </a:solidFill>
                  </a:rPr>
                  <a:t>end</a:t>
                </a:r>
                <a:endParaRPr lang="es-ES" sz="2000" b="1" i="1" dirty="0">
                  <a:solidFill>
                    <a:srgbClr val="0070C0"/>
                  </a:solidFill>
                </a:endParaRPr>
              </a:p>
              <a:p>
                <a:r>
                  <a:rPr lang="es-ES" sz="2000" b="1" dirty="0"/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For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the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numEpisodes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and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same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collected</a:t>
                </a:r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transitions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s-E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s-E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s-E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s-E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s-E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𝒎𝒂𝒙</m:t>
                        </m:r>
                      </m:fName>
                      <m:e>
                        <m:r>
                          <a:rPr lang="es-E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E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s-E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d>
                              <m:dPr>
                                <m:ctrlPr>
                                  <a:rPr lang="es-E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s-E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d>
                              <m:dPr>
                                <m:ctrlPr>
                                  <a:rPr lang="es-E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</m:d>
                          </m:e>
                        </m:d>
                        <m:r>
                          <a:rPr lang="es-E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s-ES" b="1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s-E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		</a:t>
                </a:r>
                <a:r>
                  <a:rPr lang="es-ES" sz="20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end</a:t>
                </a:r>
                <a:endParaRPr lang="es-ES" sz="20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11551"/>
                <a:ext cx="10284290" cy="4370427"/>
              </a:xfrm>
              <a:prstGeom prst="rect">
                <a:avLst/>
              </a:prstGeom>
              <a:blipFill>
                <a:blip r:embed="rId2"/>
                <a:stretch>
                  <a:fillRect t="-697" b="-153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7"/>
          <p:cNvCxnSpPr/>
          <p:nvPr/>
        </p:nvCxnSpPr>
        <p:spPr>
          <a:xfrm>
            <a:off x="1743522" y="2197772"/>
            <a:ext cx="0" cy="4123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3716701" y="3785938"/>
            <a:ext cx="44276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/>
              <p:cNvSpPr txBox="1"/>
              <p:nvPr/>
            </p:nvSpPr>
            <p:spPr>
              <a:xfrm>
                <a:off x="8433570" y="3324273"/>
                <a:ext cx="39779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ind</a:t>
                </a:r>
                <a:r>
                  <a:rPr lang="es-ES" b="1" dirty="0">
                    <a:solidFill>
                      <a:srgbClr val="00B050"/>
                    </a:solidFill>
                  </a:rPr>
                  <a:t>,:) = 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GetStateFeatures</a:t>
                </a:r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);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s-E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ind</a:t>
                </a:r>
                <a:r>
                  <a:rPr lang="es-ES" b="1" dirty="0">
                    <a:solidFill>
                      <a:srgbClr val="00B050"/>
                    </a:solidFill>
                  </a:rPr>
                  <a:t>,:) = 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GetStateFeatures</a:t>
                </a:r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);</a:t>
                </a:r>
              </a:p>
              <a:p>
                <a14:m>
                  <m:oMath xmlns:m="http://schemas.openxmlformats.org/officeDocument/2006/math">
                    <m:r>
                      <a:rPr lang="es-E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s-ES" b="1" dirty="0">
                    <a:solidFill>
                      <a:srgbClr val="00B050"/>
                    </a:solidFill>
                  </a:rPr>
                  <a:t>(</a:t>
                </a:r>
                <a:r>
                  <a:rPr lang="es-ES" b="1" dirty="0" err="1">
                    <a:solidFill>
                      <a:srgbClr val="00B050"/>
                    </a:solidFill>
                  </a:rPr>
                  <a:t>ind</a:t>
                </a:r>
                <a:r>
                  <a:rPr lang="es-ES" b="1" dirty="0">
                    <a:solidFill>
                      <a:srgbClr val="00B050"/>
                    </a:solidFill>
                  </a:rPr>
                  <a:t>,:) = r;</a:t>
                </a:r>
              </a:p>
            </p:txBody>
          </p:sp>
        </mc:Choice>
        <mc:Fallback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570" y="3324273"/>
                <a:ext cx="3977951" cy="923330"/>
              </a:xfrm>
              <a:prstGeom prst="rect">
                <a:avLst/>
              </a:prstGeom>
              <a:blipFill>
                <a:blip r:embed="rId3"/>
                <a:stretch>
                  <a:fillRect l="-459" t="-3289" b="-921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cto 11"/>
          <p:cNvCxnSpPr/>
          <p:nvPr/>
        </p:nvCxnSpPr>
        <p:spPr>
          <a:xfrm flipV="1">
            <a:off x="7919733" y="3324273"/>
            <a:ext cx="513837" cy="2531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871607" y="3994486"/>
            <a:ext cx="561963" cy="253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417528" y="3324273"/>
            <a:ext cx="36521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8420585" y="4247603"/>
            <a:ext cx="36521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/>
              <p:cNvSpPr txBox="1"/>
              <p:nvPr/>
            </p:nvSpPr>
            <p:spPr>
              <a:xfrm>
                <a:off x="1852666" y="4655903"/>
                <a:ext cx="3461946" cy="561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08000" tIns="108000" rIns="108000" bIns="10800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s-E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s-E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s-E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E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acc>
                    <m:r>
                      <a:rPr lang="es-E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s-E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s-E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  <m:sup>
                        <m: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s-E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66" y="4655903"/>
                <a:ext cx="3461946" cy="561537"/>
              </a:xfrm>
              <a:prstGeom prst="rect">
                <a:avLst/>
              </a:prstGeom>
              <a:blipFill>
                <a:blip r:embed="rId4"/>
                <a:stretch>
                  <a:fillRect r="-14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ángulo 16"/>
              <p:cNvSpPr/>
              <p:nvPr/>
            </p:nvSpPr>
            <p:spPr>
              <a:xfrm>
                <a:off x="1836624" y="5069455"/>
                <a:ext cx="1065100" cy="380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̂"/>
                          <m:ctrlPr>
                            <a:rPr lang="es-E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s-E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s-E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24" y="5069455"/>
                <a:ext cx="1065100" cy="380682"/>
              </a:xfrm>
              <a:prstGeom prst="rect">
                <a:avLst/>
              </a:prstGeom>
              <a:blipFill>
                <a:blip r:embed="rId5"/>
                <a:stretch>
                  <a:fillRect t="-1613" r="-56000" b="-129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19"/>
          <p:cNvSpPr txBox="1"/>
          <p:nvPr/>
        </p:nvSpPr>
        <p:spPr>
          <a:xfrm>
            <a:off x="10024507" y="5317160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b="1" dirty="0">
                <a:solidFill>
                  <a:srgbClr val="FF0000"/>
                </a:solidFill>
              </a:rPr>
              <a:t>?</a:t>
            </a:r>
            <a:endParaRPr lang="es-E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95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blipFill>
                <a:blip r:embed="rId3"/>
                <a:stretch>
                  <a:fillRect l="-2579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equations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3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blipFill>
                <a:blip r:embed="rId5"/>
                <a:stretch>
                  <a:fillRect l="-1207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blipFill>
                <a:blip r:embed="rId9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279401" cy="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3090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356303" y="196262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356300" y="4578905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Llamada de nube 56"/>
              <p:cNvSpPr/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Llamada de nub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blipFill>
                <a:blip r:embed="rId13"/>
                <a:stretch>
                  <a:fillRect l="-1996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963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pPr lvl="1"/>
            <a:r>
              <a:rPr lang="es-ES" dirty="0" err="1"/>
              <a:t>Theoretical</a:t>
            </a:r>
            <a:r>
              <a:rPr lang="es-ES" dirty="0"/>
              <a:t> </a:t>
            </a:r>
            <a:r>
              <a:rPr lang="es-ES" dirty="0" err="1"/>
              <a:t>basis</a:t>
            </a:r>
            <a:endParaRPr lang="es-ES" dirty="0"/>
          </a:p>
          <a:p>
            <a:pPr lvl="1"/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r>
              <a:rPr lang="es-ES" dirty="0" err="1"/>
              <a:t>Roadmap</a:t>
            </a:r>
            <a:r>
              <a:rPr lang="es-ES" dirty="0"/>
              <a:t>: </a:t>
            </a:r>
            <a:r>
              <a:rPr lang="es-ES" dirty="0" err="1"/>
              <a:t>where</a:t>
            </a:r>
            <a:r>
              <a:rPr lang="es-ES" dirty="0"/>
              <a:t> are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going</a:t>
            </a:r>
            <a:r>
              <a:rPr lang="es-ES" dirty="0"/>
              <a:t>?</a:t>
            </a:r>
          </a:p>
          <a:p>
            <a:r>
              <a:rPr lang="es-ES" dirty="0"/>
              <a:t>Dual-</a:t>
            </a:r>
            <a:r>
              <a:rPr lang="es-ES" dirty="0" err="1"/>
              <a:t>ascent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linear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approximation</a:t>
            </a:r>
            <a:endParaRPr lang="es-ES" dirty="0"/>
          </a:p>
          <a:p>
            <a:pPr lvl="1"/>
            <a:r>
              <a:rPr lang="es-ES" dirty="0" err="1"/>
              <a:t>Algorithm</a:t>
            </a:r>
            <a:r>
              <a:rPr lang="es-ES" dirty="0"/>
              <a:t> </a:t>
            </a:r>
            <a:r>
              <a:rPr lang="es-ES" dirty="0" err="1"/>
              <a:t>foundations</a:t>
            </a:r>
            <a:endParaRPr lang="es-ES" dirty="0"/>
          </a:p>
          <a:p>
            <a:pPr lvl="1"/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endParaRPr lang="es-ES" dirty="0"/>
          </a:p>
          <a:p>
            <a:pPr lvl="1"/>
            <a:r>
              <a:rPr lang="es-ES" dirty="0"/>
              <a:t>Mountain car </a:t>
            </a:r>
          </a:p>
          <a:p>
            <a:r>
              <a:rPr lang="es-ES" b="1" dirty="0"/>
              <a:t>FUTURE LINES (04/05/2017)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665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(04/05/2017)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680032" cy="4622483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milestones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meeting are…</a:t>
            </a:r>
          </a:p>
          <a:p>
            <a:pPr lvl="1"/>
            <a:r>
              <a:rPr lang="en-US" dirty="0"/>
              <a:t>Reinforcement Learning in Large and continuous spaces. Policy approximation</a:t>
            </a:r>
            <a:endParaRPr lang="es-E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Motivation</a:t>
            </a:r>
            <a:endParaRPr lang="es-E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Families of basis functions</a:t>
            </a:r>
            <a:endParaRPr lang="es-ES" dirty="0"/>
          </a:p>
          <a:p>
            <a:pPr marL="1371600" lvl="2" indent="-457200">
              <a:buFont typeface="+mj-lt"/>
              <a:buAutoNum type="arabicPeriod"/>
            </a:pPr>
            <a:r>
              <a:rPr lang="es-ES" dirty="0" err="1"/>
              <a:t>Projected</a:t>
            </a:r>
            <a:r>
              <a:rPr lang="es-ES" dirty="0"/>
              <a:t> </a:t>
            </a:r>
            <a:r>
              <a:rPr lang="es-ES" dirty="0" err="1"/>
              <a:t>Bellman</a:t>
            </a:r>
            <a:r>
              <a:rPr lang="es-ES" dirty="0"/>
              <a:t> </a:t>
            </a:r>
            <a:r>
              <a:rPr lang="es-ES" dirty="0" err="1"/>
              <a:t>Equation</a:t>
            </a:r>
            <a:endParaRPr lang="es-ES" dirty="0"/>
          </a:p>
          <a:p>
            <a:pPr lvl="2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57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𝑇𝑣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blipFill>
                <a:blip r:embed="rId3"/>
                <a:stretch>
                  <a:fillRect l="-2564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operator</a:t>
            </a:r>
            <a:r>
              <a:rPr lang="es-ES" sz="4100" dirty="0"/>
              <a:t>: </a:t>
            </a:r>
            <a:r>
              <a:rPr lang="es-ES" sz="4100" dirty="0" err="1"/>
              <a:t>definition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4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blipFill>
                <a:blip r:embed="rId5"/>
                <a:stretch>
                  <a:fillRect l="-1772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blipFill>
                <a:blip r:embed="rId8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blipFill>
                <a:blip r:embed="rId9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896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89661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664907" y="192275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703916" y="4537929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𝑇𝑣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recto de flecha 45"/>
          <p:cNvCxnSpPr/>
          <p:nvPr/>
        </p:nvCxnSpPr>
        <p:spPr>
          <a:xfrm flipV="1">
            <a:off x="5874198" y="3470429"/>
            <a:ext cx="2898000" cy="1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703916" y="3141362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blipFill>
                <a:blip r:embed="rId12"/>
                <a:stretch>
                  <a:fillRect l="-1952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𝑇𝑞</m:t>
                      </m:r>
                    </m:oMath>
                  </m:oMathPara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blipFill>
                <a:blip r:embed="rId14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recto de flecha 62"/>
          <p:cNvCxnSpPr>
            <a:stCxn id="61" idx="3"/>
          </p:cNvCxnSpPr>
          <p:nvPr/>
        </p:nvCxnSpPr>
        <p:spPr>
          <a:xfrm>
            <a:off x="5887846" y="6139031"/>
            <a:ext cx="289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/>
          <p:cNvSpPr txBox="1"/>
          <p:nvPr/>
        </p:nvSpPr>
        <p:spPr>
          <a:xfrm>
            <a:off x="6703916" y="5810980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814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Since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′≥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and from monotonicity property it follows that: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2000" dirty="0"/>
                  <a:t>   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dirty="0"/>
                  <a:t> is the “smallest” </a:t>
                </a: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that satisfies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𝑇𝑣</m:t>
                    </m:r>
                  </m:oMath>
                </a14:m>
                <a:r>
                  <a:rPr lang="en-GB" sz="2000" dirty="0"/>
                  <a:t>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defines a family of piecewise-affine functions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   which are convex since the pointwise maximum of a set of convex (affine) functions is also convex.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 r="-290" b="-14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5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p>
                          <m:sSupPr>
                            <m:ctrlPr>
                              <a:rPr lang="es-E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s-ES" sz="2000" dirty="0"/>
                          <m:t> </m:t>
                        </m:r>
                      </m:e>
                    </m:groupChr>
                  </m:oMath>
                </a14:m>
                <a:r>
                  <a:rPr lang="es-ES" sz="2000" dirty="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s-ES" sz="2000" dirty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lamada de nube 5"/>
          <p:cNvSpPr/>
          <p:nvPr/>
        </p:nvSpPr>
        <p:spPr>
          <a:xfrm>
            <a:off x="8155474" y="1625863"/>
            <a:ext cx="2456598" cy="574756"/>
          </a:xfrm>
          <a:prstGeom prst="cloudCallout">
            <a:avLst>
              <a:gd name="adj1" fmla="val -52219"/>
              <a:gd name="adj2" fmla="val 95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solidFill>
                  <a:schemeClr val="tx1"/>
                </a:solidFill>
              </a:rPr>
              <a:t>Optimal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cost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function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condition</a:t>
            </a:r>
            <a:endParaRPr lang="es-E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≜</m:t>
                          </m:r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𝑇𝑣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errar llave 8"/>
          <p:cNvSpPr/>
          <p:nvPr/>
        </p:nvSpPr>
        <p:spPr>
          <a:xfrm>
            <a:off x="6023528" y="3524036"/>
            <a:ext cx="216000" cy="1152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𝑚𝑢𝑙𝑡𝑖𝑜𝑏𝑗𝑒𝑐𝑡𝑖𝑣𝑒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blipFill>
                <a:blip r:embed="rId7"/>
                <a:stretch>
                  <a:fillRect l="-2927" t="-2222" r="-2927" b="-3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37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s-ES" sz="2000" dirty="0" err="1"/>
                  <a:t>Now</a:t>
                </a:r>
                <a:r>
                  <a:rPr lang="es-ES" sz="2000" dirty="0"/>
                  <a:t>, </a:t>
                </a:r>
                <a:r>
                  <a:rPr lang="es-ES" sz="2000" dirty="0" err="1"/>
                  <a:t>we</a:t>
                </a:r>
                <a:r>
                  <a:rPr lang="es-ES" sz="2000" dirty="0"/>
                  <a:t> can use </a:t>
                </a:r>
                <a:r>
                  <a:rPr lang="es-ES" sz="2000" dirty="0" err="1"/>
                  <a:t>scalarization</a:t>
                </a:r>
                <a:r>
                  <a:rPr lang="es-ES" sz="2000" dirty="0"/>
                  <a:t> [</a:t>
                </a:r>
                <a:r>
                  <a:rPr lang="es-ES" sz="2000" dirty="0" err="1"/>
                  <a:t>Boyd</a:t>
                </a:r>
                <a:r>
                  <a:rPr lang="es-ES" sz="2000" dirty="0"/>
                  <a:t>, p. 178] </a:t>
                </a:r>
                <a:r>
                  <a:rPr lang="es-ES" sz="2000" dirty="0" err="1"/>
                  <a:t>for</a:t>
                </a:r>
                <a:r>
                  <a:rPr lang="es-ES" sz="2000" dirty="0"/>
                  <a:t> </a:t>
                </a:r>
                <a:r>
                  <a:rPr lang="es-ES" sz="2000" dirty="0" err="1"/>
                  <a:t>finding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the</a:t>
                </a:r>
                <a:r>
                  <a:rPr lang="es-ES" sz="2000" dirty="0"/>
                  <a:t> Pareto </a:t>
                </a:r>
                <a:r>
                  <a:rPr lang="es-ES" sz="2000" dirty="0" err="1"/>
                  <a:t>optimal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point</a:t>
                </a:r>
                <a:r>
                  <a:rPr lang="es-ES" sz="2000" dirty="0"/>
                  <a:t> of </a:t>
                </a:r>
                <a:r>
                  <a:rPr lang="es-ES" sz="2000" dirty="0" err="1"/>
                  <a:t>this</a:t>
                </a:r>
                <a:r>
                  <a:rPr lang="es-ES" sz="2000" dirty="0"/>
                  <a:t> vector </a:t>
                </a:r>
                <a:r>
                  <a:rPr lang="es-ES" sz="2000" dirty="0" err="1"/>
                  <a:t>optimization</a:t>
                </a:r>
                <a:r>
                  <a:rPr lang="es-ES" sz="2000" dirty="0"/>
                  <a:t> </a:t>
                </a:r>
                <a:r>
                  <a:rPr lang="en-GB" sz="2000" dirty="0"/>
                  <a:t>problem</a:t>
                </a:r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1000" dirty="0"/>
              </a:p>
              <a:p>
                <a:pPr>
                  <a:lnSpc>
                    <a:spcPct val="100000"/>
                  </a:lnSpc>
                </a:pPr>
                <a:r>
                  <a:rPr lang="en-GB" sz="2000" dirty="0"/>
                  <a:t>For simplicity we choose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800" dirty="0"/>
                  <a:t>, </a:t>
                </a:r>
                <a:r>
                  <a:rPr lang="en-GB" sz="2000" dirty="0"/>
                  <a:t>obtaining</a:t>
                </a:r>
              </a:p>
              <a:p>
                <a:pPr>
                  <a:lnSpc>
                    <a:spcPct val="100000"/>
                  </a:lnSpc>
                </a:pPr>
                <a:endParaRPr lang="en-GB" sz="24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300" dirty="0"/>
              </a:p>
              <a:p>
                <a:pPr>
                  <a:lnSpc>
                    <a:spcPct val="110000"/>
                  </a:lnSpc>
                </a:pPr>
                <a:endParaRPr lang="en-GB" sz="1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6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s-ES" sz="1600" b="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/>
          <p:nvPr/>
        </p:nvCxnSpPr>
        <p:spPr>
          <a:xfrm>
            <a:off x="5807335" y="4564422"/>
            <a:ext cx="18684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085983" y="4242443"/>
            <a:ext cx="126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⋱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900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s-ES" sz="120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blipFill>
                <a:blip r:embed="rId8"/>
                <a:stretch>
                  <a:fillRect l="-7087" t="-3333" r="-7087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  <a:blipFill>
                <a:blip r:embed="rId1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 18"/>
          <p:cNvSpPr/>
          <p:nvPr/>
        </p:nvSpPr>
        <p:spPr>
          <a:xfrm>
            <a:off x="887764" y="3929858"/>
            <a:ext cx="10173237" cy="1141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9061004" y="3660718"/>
            <a:ext cx="1998111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DP </a:t>
            </a:r>
            <a:r>
              <a:rPr lang="es-ES" sz="1400" b="1" dirty="0" err="1"/>
              <a:t>formulation</a:t>
            </a:r>
            <a:r>
              <a:rPr lang="es-ES" sz="1400" b="1" dirty="0"/>
              <a:t> as </a:t>
            </a:r>
            <a:r>
              <a:rPr lang="es-ES" sz="1400" b="1" dirty="0" err="1"/>
              <a:t>an</a:t>
            </a:r>
            <a:r>
              <a:rPr lang="es-ES" sz="1400" b="1" dirty="0"/>
              <a:t> LP </a:t>
            </a:r>
          </a:p>
        </p:txBody>
      </p:sp>
    </p:spTree>
    <p:extLst>
      <p:ext uri="{BB962C8B-B14F-4D97-AF65-F5344CB8AC3E}">
        <p14:creationId xmlns:p14="http://schemas.microsoft.com/office/powerpoint/2010/main" val="76381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82547"/>
          </a:xfrm>
        </p:spPr>
        <p:txBody>
          <a:bodyPr>
            <a:normAutofit/>
          </a:bodyPr>
          <a:lstStyle/>
          <a:p>
            <a:r>
              <a:rPr lang="en-GB" sz="2400" dirty="0"/>
              <a:t>In order to </a:t>
            </a:r>
            <a:r>
              <a:rPr lang="en-GB" sz="2400" dirty="0" err="1"/>
              <a:t>summar</a:t>
            </a:r>
            <a:endParaRPr lang="en-GB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50536" r="21320" b="33696"/>
          <a:stretch/>
        </p:blipFill>
        <p:spPr>
          <a:xfrm>
            <a:off x="838201" y="1554480"/>
            <a:ext cx="4333967" cy="180000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900823" y="3949569"/>
            <a:ext cx="2213437" cy="372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t="10210" b="11879"/>
          <a:stretch/>
        </p:blipFill>
        <p:spPr>
          <a:xfrm>
            <a:off x="838199" y="3645251"/>
            <a:ext cx="7316946" cy="3240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66747" r="21320" b="26272"/>
          <a:stretch/>
        </p:blipFill>
        <p:spPr>
          <a:xfrm>
            <a:off x="6585121" y="1554480"/>
            <a:ext cx="4111647" cy="756000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7063790" y="2310480"/>
            <a:ext cx="3330991" cy="1434826"/>
            <a:chOff x="7096837" y="2479072"/>
            <a:chExt cx="3330991" cy="1434826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6"/>
            <a:srcRect l="4155" t="9230" b="24423"/>
            <a:stretch/>
          </p:blipFill>
          <p:spPr>
            <a:xfrm>
              <a:off x="7096837" y="2479072"/>
              <a:ext cx="3330991" cy="1219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/>
                <p:cNvSpPr txBox="1"/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2" name="CuadroTexto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3404" r="-21277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/>
                <p:cNvSpPr txBox="1"/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3" name="CuadroTexto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1277" r="-23404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/>
                  <a:t>State </a:t>
                </a:r>
                <a:r>
                  <a:rPr lang="es-ES" sz="1600" dirty="0" err="1"/>
                  <a:t>transition</a:t>
                </a:r>
                <a:r>
                  <a:rPr lang="es-ES" sz="1600" dirty="0"/>
                  <a:t> </a:t>
                </a:r>
                <a:r>
                  <a:rPr lang="es-ES" sz="1600" dirty="0" err="1"/>
                  <a:t>diagram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blipFill>
                <a:blip r:embed="rId9"/>
                <a:stretch>
                  <a:fillRect l="-873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17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endParaRPr lang="es-ES" sz="4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300" dirty="0"/>
                  <a:t>All episodes start in the </a:t>
                </a:r>
                <a:r>
                  <a:rPr lang="en-GB" sz="2300" dirty="0" err="1"/>
                  <a:t>center</a:t>
                </a:r>
                <a:r>
                  <a:rPr lang="en-GB" sz="2300" dirty="0"/>
                  <a:t> state, C, and proceed either left or right by one state on each step, with equal probability.</a:t>
                </a:r>
              </a:p>
              <a:p>
                <a:r>
                  <a:rPr lang="en-GB" sz="2300" dirty="0"/>
                  <a:t>Episodes terminates either on the extreme left or the extreme right.</a:t>
                </a:r>
              </a:p>
              <a:p>
                <a:r>
                  <a:rPr lang="en-GB" sz="2300" dirty="0"/>
                  <a:t>When an episode terminates on the right, a reward of +1 occurs; all other rewards are 0.</a:t>
                </a:r>
              </a:p>
              <a:p>
                <a:r>
                  <a:rPr lang="en-GB" sz="2300" dirty="0"/>
                  <a:t>Consider </a:t>
                </a:r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GB" sz="2300" dirty="0"/>
              </a:p>
              <a:p>
                <a:r>
                  <a:rPr lang="en-GB" sz="2300" dirty="0"/>
                  <a:t>Goal: compute the state-value function for every state and obtain the optimal policy by means of: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Dynamic programming approach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Linear programming approach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715" r="-2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5643826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683250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027101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0811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Dual </a:t>
            </a:r>
            <a:r>
              <a:rPr lang="es-ES" sz="4100" dirty="0" err="1"/>
              <a:t>representation</a:t>
            </a:r>
            <a:r>
              <a:rPr lang="es-ES" sz="4100" dirty="0"/>
              <a:t> of </a:t>
            </a:r>
            <a:r>
              <a:rPr lang="es-ES" sz="4100" dirty="0" err="1"/>
              <a:t>the</a:t>
            </a:r>
            <a:r>
              <a:rPr lang="es-ES" sz="4100" dirty="0"/>
              <a:t> LP </a:t>
            </a:r>
            <a:r>
              <a:rPr lang="es-ES" sz="4100" dirty="0" err="1"/>
              <a:t>approach</a:t>
            </a:r>
            <a:endParaRPr lang="es-ES" sz="4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5996"/>
                <a:ext cx="10515600" cy="4622483"/>
              </a:xfrm>
            </p:spPr>
            <p:txBody>
              <a:bodyPr>
                <a:normAutofit/>
              </a:bodyPr>
              <a:lstStyle/>
              <a:p>
                <a:r>
                  <a:rPr lang="en-GB" sz="2300" dirty="0"/>
                  <a:t>Therefore, the dual problem is given by</a:t>
                </a:r>
              </a:p>
              <a:p>
                <a:endParaRPr lang="en-GB" sz="2300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sz="23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denote the solution to the primal problem,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 the solution to the dual one. By strong duality:</a:t>
                </a:r>
              </a:p>
              <a:p>
                <a:endParaRPr lang="en-GB" sz="2300" dirty="0"/>
              </a:p>
              <a:p>
                <a:endParaRPr lang="en-GB" sz="23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5996"/>
                <a:ext cx="10515600" cy="4622483"/>
              </a:xfrm>
              <a:blipFill>
                <a:blip r:embed="rId2"/>
                <a:stretch>
                  <a:fillRect l="-696" t="-17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347583" y="6507247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9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4215211" y="2041624"/>
                <a:ext cx="3761577" cy="924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11" y="2041624"/>
                <a:ext cx="3761577" cy="924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826537" y="5838351"/>
                <a:ext cx="2307105" cy="4157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537" y="5838351"/>
                <a:ext cx="2307105" cy="415755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1796446" y="4167351"/>
                <a:ext cx="3761577" cy="781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</a:rPr>
                                  <m:t>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s-ES" b="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46" y="4167351"/>
                <a:ext cx="3761577" cy="781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6517168" y="4167351"/>
                <a:ext cx="3761577" cy="1055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68" y="4167351"/>
                <a:ext cx="3761577" cy="1055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ángulo 14"/>
          <p:cNvSpPr/>
          <p:nvPr/>
        </p:nvSpPr>
        <p:spPr>
          <a:xfrm>
            <a:off x="6426558" y="4082292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1693635" y="4082291"/>
            <a:ext cx="3967198" cy="12252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1693635" y="5311349"/>
            <a:ext cx="155029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PRIMAL PROBLEM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9019790" y="5311349"/>
            <a:ext cx="1373966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DUAL PROBLEM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5235462" y="6254106"/>
            <a:ext cx="1489254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STRONG DUALITY</a:t>
            </a:r>
          </a:p>
        </p:txBody>
      </p:sp>
    </p:spTree>
    <p:extLst>
      <p:ext uri="{BB962C8B-B14F-4D97-AF65-F5344CB8AC3E}">
        <p14:creationId xmlns:p14="http://schemas.microsoft.com/office/powerpoint/2010/main" val="392505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3383</Words>
  <Application>Microsoft Office PowerPoint</Application>
  <PresentationFormat>Panorámica</PresentationFormat>
  <Paragraphs>435</Paragraphs>
  <Slides>31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Tema de Office</vt:lpstr>
      <vt:lpstr>Content</vt:lpstr>
      <vt:lpstr>Content</vt:lpstr>
      <vt:lpstr>Bellman’s equations</vt:lpstr>
      <vt:lpstr>Bellman’s operator: definition</vt:lpstr>
      <vt:lpstr>DP formulation as an LP (I)</vt:lpstr>
      <vt:lpstr>DP formulation as an LP (II)</vt:lpstr>
      <vt:lpstr>DP formulation as an LP (IV)</vt:lpstr>
      <vt:lpstr>Example: random walk problem</vt:lpstr>
      <vt:lpstr>Dual representation of the LP approach</vt:lpstr>
      <vt:lpstr>Why using dual representation?</vt:lpstr>
      <vt:lpstr>Example: random walk problem (cont.)</vt:lpstr>
      <vt:lpstr>Dual methods for solving the DP: saddle point (I)</vt:lpstr>
      <vt:lpstr>Dual methods for solving the DP: saddle point (II)</vt:lpstr>
      <vt:lpstr>Dual methods for solving the DP: saddle point (III)</vt:lpstr>
      <vt:lpstr>Dual methods for solving the DP: dual ascent (I)</vt:lpstr>
      <vt:lpstr>Dual methods for solving the DP: dual ascent (II)</vt:lpstr>
      <vt:lpstr>Dual methods for solving the DP: dual ascent (III)</vt:lpstr>
      <vt:lpstr>Content</vt:lpstr>
      <vt:lpstr>Example: random walk problem (dual ascent)</vt:lpstr>
      <vt:lpstr>Calibration</vt:lpstr>
      <vt:lpstr>Comparison</vt:lpstr>
      <vt:lpstr>Content</vt:lpstr>
      <vt:lpstr>Roadmap: where are we going?</vt:lpstr>
      <vt:lpstr>Content</vt:lpstr>
      <vt:lpstr>Dual-Ascent with Linear Function Approximation (DA-LFA) (I)</vt:lpstr>
      <vt:lpstr>DA-LFA (II)</vt:lpstr>
      <vt:lpstr>Example: chain walk (RL course version) (I)</vt:lpstr>
      <vt:lpstr>Example: chain walk (RL course version) (II)</vt:lpstr>
      <vt:lpstr>Example: mountain car (I)</vt:lpstr>
      <vt:lpstr>Content</vt:lpstr>
      <vt:lpstr>Future lines (04/05/2017)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Garcia-ocaña Hernandez</dc:creator>
  <cp:lastModifiedBy>Daniel Garcia-ocaña Hernandez</cp:lastModifiedBy>
  <cp:revision>218</cp:revision>
  <dcterms:created xsi:type="dcterms:W3CDTF">2017-02-28T08:49:40Z</dcterms:created>
  <dcterms:modified xsi:type="dcterms:W3CDTF">2017-04-27T13:46:43Z</dcterms:modified>
</cp:coreProperties>
</file>